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notesMasterIdLst>
    <p:notesMasterId r:id="rId62"/>
  </p:notesMasterIdLst>
  <p:handoutMasterIdLst>
    <p:handoutMasterId r:id="rId63"/>
  </p:handoutMasterIdLst>
  <p:sldIdLst>
    <p:sldId id="303" r:id="rId2"/>
    <p:sldId id="355" r:id="rId3"/>
    <p:sldId id="268" r:id="rId4"/>
    <p:sldId id="272" r:id="rId5"/>
    <p:sldId id="267" r:id="rId6"/>
    <p:sldId id="265" r:id="rId7"/>
    <p:sldId id="264" r:id="rId8"/>
    <p:sldId id="335" r:id="rId9"/>
    <p:sldId id="336" r:id="rId10"/>
    <p:sldId id="266" r:id="rId11"/>
    <p:sldId id="286" r:id="rId12"/>
    <p:sldId id="287" r:id="rId13"/>
    <p:sldId id="288" r:id="rId14"/>
    <p:sldId id="334" r:id="rId15"/>
    <p:sldId id="289" r:id="rId16"/>
    <p:sldId id="290" r:id="rId17"/>
    <p:sldId id="291" r:id="rId18"/>
    <p:sldId id="337" r:id="rId19"/>
    <p:sldId id="293" r:id="rId20"/>
    <p:sldId id="292" r:id="rId21"/>
    <p:sldId id="295" r:id="rId22"/>
    <p:sldId id="296" r:id="rId23"/>
    <p:sldId id="297" r:id="rId24"/>
    <p:sldId id="298" r:id="rId25"/>
    <p:sldId id="299" r:id="rId26"/>
    <p:sldId id="307" r:id="rId27"/>
    <p:sldId id="308" r:id="rId28"/>
    <p:sldId id="302" r:id="rId29"/>
    <p:sldId id="344" r:id="rId30"/>
    <p:sldId id="345" r:id="rId31"/>
    <p:sldId id="346" r:id="rId32"/>
    <p:sldId id="347" r:id="rId33"/>
    <p:sldId id="315" r:id="rId34"/>
    <p:sldId id="316" r:id="rId35"/>
    <p:sldId id="317" r:id="rId36"/>
    <p:sldId id="318" r:id="rId37"/>
    <p:sldId id="319" r:id="rId38"/>
    <p:sldId id="320" r:id="rId39"/>
    <p:sldId id="321" r:id="rId40"/>
    <p:sldId id="322" r:id="rId41"/>
    <p:sldId id="327" r:id="rId42"/>
    <p:sldId id="328" r:id="rId43"/>
    <p:sldId id="323" r:id="rId44"/>
    <p:sldId id="352" r:id="rId45"/>
    <p:sldId id="324" r:id="rId46"/>
    <p:sldId id="325" r:id="rId47"/>
    <p:sldId id="326" r:id="rId48"/>
    <p:sldId id="329" r:id="rId49"/>
    <p:sldId id="353" r:id="rId50"/>
    <p:sldId id="354" r:id="rId51"/>
    <p:sldId id="331" r:id="rId52"/>
    <p:sldId id="333" r:id="rId53"/>
    <p:sldId id="332" r:id="rId54"/>
    <p:sldId id="330" r:id="rId55"/>
    <p:sldId id="313" r:id="rId56"/>
    <p:sldId id="341" r:id="rId57"/>
    <p:sldId id="342" r:id="rId58"/>
    <p:sldId id="314" r:id="rId59"/>
    <p:sldId id="343" r:id="rId60"/>
    <p:sldId id="271" r:id="rId61"/>
  </p:sldIdLst>
  <p:sldSz cx="9144000" cy="6858000" type="screen4x3"/>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BE97"/>
    <a:srgbClr val="38BE88"/>
    <a:srgbClr val="5FCD99"/>
    <a:srgbClr val="39B57A"/>
    <a:srgbClr val="33CB41"/>
    <a:srgbClr val="3ED650"/>
    <a:srgbClr val="1E6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1988" autoAdjust="0"/>
  </p:normalViewPr>
  <p:slideViewPr>
    <p:cSldViewPr snapToGrid="0">
      <p:cViewPr varScale="1">
        <p:scale>
          <a:sx n="73" d="100"/>
          <a:sy n="73" d="100"/>
        </p:scale>
        <p:origin x="1766" y="7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1498" y="-80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5797"/>
          </a:xfrm>
          <a:prstGeom prst="rect">
            <a:avLst/>
          </a:prstGeom>
        </p:spPr>
        <p:txBody>
          <a:bodyPr vert="horz" lIns="92958" tIns="46479" rIns="92958" bIns="46479" rtlCol="0"/>
          <a:lstStyle>
            <a:lvl1pPr algn="r">
              <a:defRPr sz="1200"/>
            </a:lvl1pPr>
          </a:lstStyle>
          <a:p>
            <a:fld id="{1547E352-A8C8-4923-A1CC-31D37254DD49}" type="datetimeFigureOut">
              <a:rPr lang="en-US" smtClean="0"/>
              <a:t>3/4/2016</a:t>
            </a:fld>
            <a:endParaRPr lang="en-US"/>
          </a:p>
        </p:txBody>
      </p:sp>
      <p:sp>
        <p:nvSpPr>
          <p:cNvPr id="4" name="Footer Placeholder 3"/>
          <p:cNvSpPr>
            <a:spLocks noGrp="1"/>
          </p:cNvSpPr>
          <p:nvPr>
            <p:ph type="ftr" sz="quarter" idx="2"/>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17904"/>
            <a:ext cx="3026833" cy="465796"/>
          </a:xfrm>
          <a:prstGeom prst="rect">
            <a:avLst/>
          </a:prstGeom>
        </p:spPr>
        <p:txBody>
          <a:bodyPr vert="horz" lIns="92958" tIns="46479" rIns="92958" bIns="46479" rtlCol="0" anchor="b"/>
          <a:lstStyle>
            <a:lvl1pPr algn="r">
              <a:defRPr sz="1200"/>
            </a:lvl1pPr>
          </a:lstStyle>
          <a:p>
            <a:fld id="{4D71A426-1FD2-4DAA-80CA-BAB845C2AB20}" type="slidenum">
              <a:rPr lang="en-US" smtClean="0"/>
              <a:t>‹#›</a:t>
            </a:fld>
            <a:endParaRPr lang="en-US"/>
          </a:p>
        </p:txBody>
      </p:sp>
    </p:spTree>
    <p:extLst>
      <p:ext uri="{BB962C8B-B14F-4D97-AF65-F5344CB8AC3E}">
        <p14:creationId xmlns:p14="http://schemas.microsoft.com/office/powerpoint/2010/main" val="22373627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57AE9E1E-756C-454D-8143-0D6F7C96E24B}" type="datetimeFigureOut">
              <a:rPr lang="en-US" smtClean="0"/>
              <a:t>3/4/2016</a:t>
            </a:fld>
            <a:endParaRPr lang="en-US"/>
          </a:p>
        </p:txBody>
      </p:sp>
      <p:sp>
        <p:nvSpPr>
          <p:cNvPr id="4" name="Slide Image Placeholder 3"/>
          <p:cNvSpPr>
            <a:spLocks noGrp="1" noRot="1" noChangeAspect="1"/>
          </p:cNvSpPr>
          <p:nvPr>
            <p:ph type="sldImg" idx="2"/>
          </p:nvPr>
        </p:nvSpPr>
        <p:spPr>
          <a:xfrm>
            <a:off x="1403350" y="1160463"/>
            <a:ext cx="4178300" cy="31337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ED82B85F-A554-46ED-951F-12B965C17F12}" type="slidenum">
              <a:rPr lang="en-US" smtClean="0"/>
              <a:t>‹#›</a:t>
            </a:fld>
            <a:endParaRPr lang="en-US"/>
          </a:p>
        </p:txBody>
      </p:sp>
    </p:spTree>
    <p:extLst>
      <p:ext uri="{BB962C8B-B14F-4D97-AF65-F5344CB8AC3E}">
        <p14:creationId xmlns:p14="http://schemas.microsoft.com/office/powerpoint/2010/main" val="18084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82B85F-A554-46ED-951F-12B965C17F12}" type="slidenum">
              <a:rPr lang="en-US" smtClean="0"/>
              <a:t>1</a:t>
            </a:fld>
            <a:endParaRPr lang="en-US"/>
          </a:p>
        </p:txBody>
      </p:sp>
    </p:spTree>
    <p:extLst>
      <p:ext uri="{BB962C8B-B14F-4D97-AF65-F5344CB8AC3E}">
        <p14:creationId xmlns:p14="http://schemas.microsoft.com/office/powerpoint/2010/main" val="1931394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Katey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Thanks</a:t>
            </a:r>
            <a:r>
              <a:rPr lang="en-US" baseline="0" dirty="0" smtClean="0"/>
              <a:t> Tom. So l</a:t>
            </a:r>
            <a:r>
              <a:rPr lang="en-US" dirty="0" smtClean="0"/>
              <a:t>et’s </a:t>
            </a:r>
            <a:r>
              <a:rPr lang="en-US" baseline="0" dirty="0" smtClean="0"/>
              <a:t>go through a short tutorial on how to actually use R. Unless you have been to grad school recently or have ventured on your own, you probably haven’t used R all that much, but it probably already installed on your machine, especially if you have a NASIS log-in. </a:t>
            </a: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r>
              <a:rPr lang="en-US" baseline="0" dirty="0" err="1" smtClean="0"/>
              <a:t>Rstudio</a:t>
            </a:r>
            <a:r>
              <a:rPr lang="en-US" baseline="0" dirty="0" smtClean="0"/>
              <a:t> is generally viewed as more user friendly and intuitive and is therefore recommended.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I’ve had the opportunity to talk with several of you that have used R and that is great – this tutorial will serve as a refresher on the uses of R and will be a good starting point for beginners! The material that I am about to cover is also covered in the first chapter of the stats for soil survey resource that Tom shared with you earlier. </a:t>
            </a:r>
          </a:p>
          <a:p>
            <a:endParaRPr lang="en-US" baseline="0" dirty="0" smtClean="0"/>
          </a:p>
          <a:p>
            <a:r>
              <a:rPr lang="en-US" dirty="0" smtClean="0"/>
              <a:t>If you open the R program on your machine,</a:t>
            </a:r>
            <a:r>
              <a:rPr lang="en-US" baseline="0" dirty="0" smtClean="0"/>
              <a:t> you will see the R Console window that displays the version of R that you are working in.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10</a:t>
            </a:fld>
            <a:endParaRPr lang="en-US"/>
          </a:p>
        </p:txBody>
      </p:sp>
    </p:spTree>
    <p:extLst>
      <p:ext uri="{BB962C8B-B14F-4D97-AF65-F5344CB8AC3E}">
        <p14:creationId xmlns:p14="http://schemas.microsoft.com/office/powerpoint/2010/main" val="1361271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11</a:t>
            </a:fld>
            <a:endParaRPr lang="en-US"/>
          </a:p>
        </p:txBody>
      </p:sp>
    </p:spTree>
    <p:extLst>
      <p:ext uri="{BB962C8B-B14F-4D97-AF65-F5344CB8AC3E}">
        <p14:creationId xmlns:p14="http://schemas.microsoft.com/office/powerpoint/2010/main" val="3108363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1308521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2945138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Katey</a:t>
            </a:r>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20484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Katey</a:t>
            </a:r>
          </a:p>
          <a:p>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2580270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3954698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82100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4198043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9579" rtl="0" eaLnBrk="1" fontAlgn="auto" latinLnBrk="0" hangingPunct="1">
              <a:lnSpc>
                <a:spcPct val="100000"/>
              </a:lnSpc>
              <a:spcBef>
                <a:spcPts val="0"/>
              </a:spcBef>
              <a:spcAft>
                <a:spcPts val="0"/>
              </a:spcAft>
              <a:buClrTx/>
              <a:buSzTx/>
              <a:buFontTx/>
              <a:buNone/>
              <a:tabLst/>
              <a:defRPr/>
            </a:pPr>
            <a:r>
              <a:rPr lang="en-US" b="1" baseline="0" dirty="0" smtClean="0"/>
              <a:t>Katey</a:t>
            </a:r>
          </a:p>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2670222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4134090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dirty="0" smtClean="0"/>
              <a:t>There are</a:t>
            </a:r>
            <a:r>
              <a:rPr lang="en-US" baseline="0" dirty="0" smtClean="0"/>
              <a:t> more advanced settings available in </a:t>
            </a:r>
            <a:r>
              <a:rPr lang="en-US" baseline="0" dirty="0" err="1" smtClean="0"/>
              <a:t>Rstudio</a:t>
            </a:r>
            <a:r>
              <a:rPr lang="en-US" baseline="0" dirty="0" smtClean="0"/>
              <a:t> regarding saving R files and setting global directories under the Tools drop down menu that I don’t want to get into to today. I just wanted to show you the defaults in </a:t>
            </a:r>
            <a:r>
              <a:rPr lang="en-US" baseline="0" dirty="0" err="1" smtClean="0"/>
              <a:t>Rstudio</a:t>
            </a:r>
            <a:r>
              <a:rPr lang="en-US" baseline="0" dirty="0" smtClean="0"/>
              <a:t>. When you close </a:t>
            </a:r>
            <a:r>
              <a:rPr lang="en-US" baseline="0" dirty="0" err="1" smtClean="0"/>
              <a:t>Rstudio</a:t>
            </a:r>
            <a:r>
              <a:rPr lang="en-US" baseline="0" dirty="0" smtClean="0"/>
              <a:t>, </a:t>
            </a:r>
            <a:r>
              <a:rPr lang="en-US" baseline="0" dirty="0" err="1" smtClean="0"/>
              <a:t>Rstudio</a:t>
            </a:r>
            <a:r>
              <a:rPr lang="en-US" baseline="0" dirty="0" smtClean="0"/>
              <a:t> will automatically save you text editor code, history, datasets, etc. : It is always a good idea to err on the safe side </a:t>
            </a:r>
            <a:r>
              <a:rPr lang="en-US" baseline="0" dirty="0" err="1" smtClean="0"/>
              <a:t>tho</a:t>
            </a:r>
            <a:r>
              <a:rPr lang="en-US" baseline="0" dirty="0" smtClean="0"/>
              <a:t> and save your text, plots, history, and R project at the end of each session. This will also allow you to send these files to others or use on a different machine at a later point.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1584328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526065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08868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2788743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979867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1251889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2291408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700342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A previous webinar presented by Dylan Beaudette, Stephen Roecker, and Jay </a:t>
            </a:r>
            <a:r>
              <a:rPr lang="en-US" baseline="0" dirty="0" err="1" smtClean="0"/>
              <a:t>Skovlin</a:t>
            </a:r>
            <a:r>
              <a:rPr lang="en-US" baseline="0" dirty="0" smtClean="0"/>
              <a:t> was published on the NRCS NCSS </a:t>
            </a:r>
            <a:r>
              <a:rPr lang="en-US" baseline="0" dirty="0" err="1" smtClean="0"/>
              <a:t>youtube</a:t>
            </a:r>
            <a:r>
              <a:rPr lang="en-US" baseline="0" dirty="0" smtClean="0"/>
              <a:t> channel in April of this year. In that webinar, they showed us how to establish an open database connection to NASIS and extract </a:t>
            </a:r>
            <a:r>
              <a:rPr lang="en-US" baseline="0" dirty="0" err="1" smtClean="0"/>
              <a:t>pedon</a:t>
            </a:r>
            <a:r>
              <a:rPr lang="en-US" baseline="0" dirty="0" smtClean="0"/>
              <a:t> data in R to create generalized horizon labels that could then be uploaded to NASIS for data correlation/aggregation.  These guys, along with several other contributors, have posted well documented step-by-step instructions and examples available on the NRCS job aids page and AQP webpage. Both of those links will be listed on the last slide of this presentation.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28</a:t>
            </a:fld>
            <a:endParaRPr lang="en-US"/>
          </a:p>
        </p:txBody>
      </p:sp>
    </p:spTree>
    <p:extLst>
      <p:ext uri="{BB962C8B-B14F-4D97-AF65-F5344CB8AC3E}">
        <p14:creationId xmlns:p14="http://schemas.microsoft.com/office/powerpoint/2010/main" val="2662345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I wanted to show you a few examples of how </a:t>
            </a:r>
            <a:r>
              <a:rPr lang="en-US" baseline="0" dirty="0" err="1" smtClean="0"/>
              <a:t>Rstudio</a:t>
            </a:r>
            <a:r>
              <a:rPr lang="en-US" baseline="0" dirty="0" smtClean="0"/>
              <a:t> has been used for soil survey applications. The first graphic here is simply a graphical display of clay content in the </a:t>
            </a:r>
            <a:r>
              <a:rPr lang="en-US" baseline="0" dirty="0" err="1" smtClean="0"/>
              <a:t>Wildell</a:t>
            </a:r>
            <a:r>
              <a:rPr lang="en-US" baseline="0" dirty="0" smtClean="0"/>
              <a:t> series obtained using the </a:t>
            </a:r>
            <a:r>
              <a:rPr lang="en-US" baseline="0" dirty="0" err="1" smtClean="0"/>
              <a:t>fetchKSSL</a:t>
            </a:r>
            <a:r>
              <a:rPr lang="en-US" baseline="0" dirty="0" smtClean="0"/>
              <a:t> command. </a:t>
            </a:r>
          </a:p>
        </p:txBody>
      </p:sp>
      <p:sp>
        <p:nvSpPr>
          <p:cNvPr id="4" name="Slide Number Placeholder 3"/>
          <p:cNvSpPr>
            <a:spLocks noGrp="1"/>
          </p:cNvSpPr>
          <p:nvPr>
            <p:ph type="sldNum" sz="quarter" idx="10"/>
          </p:nvPr>
        </p:nvSpPr>
        <p:spPr/>
        <p:txBody>
          <a:bodyPr/>
          <a:lstStyle/>
          <a:p>
            <a:fld id="{ED82B85F-A554-46ED-951F-12B965C17F12}" type="slidenum">
              <a:rPr lang="en-US" smtClean="0"/>
              <a:t>29</a:t>
            </a:fld>
            <a:endParaRPr lang="en-US"/>
          </a:p>
        </p:txBody>
      </p:sp>
    </p:spTree>
    <p:extLst>
      <p:ext uri="{BB962C8B-B14F-4D97-AF65-F5344CB8AC3E}">
        <p14:creationId xmlns:p14="http://schemas.microsoft.com/office/powerpoint/2010/main" val="4777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r>
              <a:rPr lang="en-US" dirty="0" smtClean="0"/>
              <a:t>Training pathways for soil scientists were started and completed in the mid-2000s. </a:t>
            </a:r>
          </a:p>
          <a:p>
            <a:endParaRPr lang="en-US" dirty="0"/>
          </a:p>
          <a:p>
            <a:r>
              <a:rPr lang="en-US" dirty="0" smtClean="0"/>
              <a:t>Statistics was identified as a need, getting to fulfilling that need now</a:t>
            </a:r>
          </a:p>
          <a:p>
            <a:endParaRPr lang="en-US" dirty="0"/>
          </a:p>
          <a:p>
            <a:r>
              <a:rPr lang="en-US" dirty="0" smtClean="0"/>
              <a:t>The web page is meant to serve as a continual base-line source of information, much like a text book, but streamlined to the needs and activities in soil survey</a:t>
            </a:r>
          </a:p>
          <a:p>
            <a:endParaRPr lang="en-US" dirty="0"/>
          </a:p>
          <a:p>
            <a:r>
              <a:rPr lang="en-US" dirty="0" smtClean="0"/>
              <a:t>For those that may go months without using or thinking about statistics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a:t>
            </a:fld>
            <a:endParaRPr lang="en-US"/>
          </a:p>
        </p:txBody>
      </p:sp>
    </p:spTree>
    <p:extLst>
      <p:ext uri="{BB962C8B-B14F-4D97-AF65-F5344CB8AC3E}">
        <p14:creationId xmlns:p14="http://schemas.microsoft.com/office/powerpoint/2010/main" val="1977421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The next graphic, generated by Dylan Beaudette, depicts a range in characteristics quantile distribution for 3 different series and 4 different soil properties also obtained using the </a:t>
            </a:r>
            <a:r>
              <a:rPr lang="en-US" baseline="0" dirty="0" err="1" smtClean="0"/>
              <a:t>fetchKSSL</a:t>
            </a:r>
            <a:r>
              <a:rPr lang="en-US" baseline="0" dirty="0" smtClean="0"/>
              <a:t> command. </a:t>
            </a:r>
          </a:p>
        </p:txBody>
      </p:sp>
      <p:sp>
        <p:nvSpPr>
          <p:cNvPr id="4" name="Slide Number Placeholder 3"/>
          <p:cNvSpPr>
            <a:spLocks noGrp="1"/>
          </p:cNvSpPr>
          <p:nvPr>
            <p:ph type="sldNum" sz="quarter" idx="10"/>
          </p:nvPr>
        </p:nvSpPr>
        <p:spPr/>
        <p:txBody>
          <a:bodyPr/>
          <a:lstStyle/>
          <a:p>
            <a:fld id="{ED82B85F-A554-46ED-951F-12B965C17F12}" type="slidenum">
              <a:rPr lang="en-US" smtClean="0"/>
              <a:t>30</a:t>
            </a:fld>
            <a:endParaRPr lang="en-US"/>
          </a:p>
        </p:txBody>
      </p:sp>
    </p:spTree>
    <p:extLst>
      <p:ext uri="{BB962C8B-B14F-4D97-AF65-F5344CB8AC3E}">
        <p14:creationId xmlns:p14="http://schemas.microsoft.com/office/powerpoint/2010/main" val="20533613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This graphic also generated by Dylan, is a </a:t>
            </a:r>
            <a:r>
              <a:rPr lang="en-US" baseline="0" dirty="0" err="1" smtClean="0"/>
              <a:t>dendrogram</a:t>
            </a:r>
            <a:r>
              <a:rPr lang="en-US" baseline="0" dirty="0" smtClean="0"/>
              <a:t>. </a:t>
            </a:r>
            <a:r>
              <a:rPr lang="en-US" baseline="0" dirty="0" err="1" smtClean="0"/>
              <a:t>Dendrograms</a:t>
            </a:r>
            <a:r>
              <a:rPr lang="en-US" baseline="0" dirty="0" smtClean="0"/>
              <a:t> can be used to </a:t>
            </a:r>
            <a:r>
              <a:rPr lang="en-US" dirty="0" smtClean="0"/>
              <a:t>visualize dissimilarity matrix via hierarchical clustering and thus can be useful</a:t>
            </a:r>
            <a:r>
              <a:rPr lang="en-US" baseline="0" dirty="0" smtClean="0"/>
              <a:t> for grouping, soil correlation, and understanding of similarities between communities</a:t>
            </a:r>
            <a:r>
              <a:rPr lang="en-US" dirty="0" smtClean="0"/>
              <a:t>. </a:t>
            </a:r>
            <a:r>
              <a:rPr lang="en-US" dirty="0" err="1" smtClean="0"/>
              <a:t>Dendrograms</a:t>
            </a:r>
            <a:r>
              <a:rPr lang="en-US" dirty="0" smtClean="0"/>
              <a:t> are commonly used</a:t>
            </a:r>
            <a:r>
              <a:rPr lang="en-US" baseline="0" dirty="0" smtClean="0"/>
              <a:t> for analyzing ecological data. </a:t>
            </a:r>
          </a:p>
        </p:txBody>
      </p:sp>
      <p:sp>
        <p:nvSpPr>
          <p:cNvPr id="4" name="Slide Number Placeholder 3"/>
          <p:cNvSpPr>
            <a:spLocks noGrp="1"/>
          </p:cNvSpPr>
          <p:nvPr>
            <p:ph type="sldNum" sz="quarter" idx="10"/>
          </p:nvPr>
        </p:nvSpPr>
        <p:spPr/>
        <p:txBody>
          <a:bodyPr/>
          <a:lstStyle/>
          <a:p>
            <a:fld id="{ED82B85F-A554-46ED-951F-12B965C17F12}" type="slidenum">
              <a:rPr lang="en-US" smtClean="0"/>
              <a:t>31</a:t>
            </a:fld>
            <a:endParaRPr lang="en-US"/>
          </a:p>
        </p:txBody>
      </p:sp>
    </p:spTree>
    <p:extLst>
      <p:ext uri="{BB962C8B-B14F-4D97-AF65-F5344CB8AC3E}">
        <p14:creationId xmlns:p14="http://schemas.microsoft.com/office/powerpoint/2010/main" val="1721892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aseline="0" dirty="0" smtClean="0"/>
              <a:t>Lastly, I want to show a variable importance plot generated from a random forest model that I used to help guide Jason Teets, our ESD specialist in Morgantown, for developing provisional ESDs. In this case, soil climate zone was the single most important variable for separating biophysical settings. </a:t>
            </a:r>
          </a:p>
          <a:p>
            <a:endParaRPr lang="en-US" baseline="0" dirty="0" smtClean="0"/>
          </a:p>
          <a:p>
            <a:r>
              <a:rPr lang="en-US" baseline="0" dirty="0" smtClean="0"/>
              <a:t>There are a LOT of uses for R within the soil science division so be on the look out for more trainings, courses, and tools. </a:t>
            </a:r>
          </a:p>
        </p:txBody>
      </p:sp>
      <p:sp>
        <p:nvSpPr>
          <p:cNvPr id="4" name="Slide Number Placeholder 3"/>
          <p:cNvSpPr>
            <a:spLocks noGrp="1"/>
          </p:cNvSpPr>
          <p:nvPr>
            <p:ph type="sldNum" sz="quarter" idx="10"/>
          </p:nvPr>
        </p:nvSpPr>
        <p:spPr/>
        <p:txBody>
          <a:bodyPr/>
          <a:lstStyle/>
          <a:p>
            <a:fld id="{ED82B85F-A554-46ED-951F-12B965C17F12}" type="slidenum">
              <a:rPr lang="en-US" smtClean="0"/>
              <a:t>32</a:t>
            </a:fld>
            <a:endParaRPr lang="en-US"/>
          </a:p>
        </p:txBody>
      </p:sp>
    </p:spTree>
    <p:extLst>
      <p:ext uri="{BB962C8B-B14F-4D97-AF65-F5344CB8AC3E}">
        <p14:creationId xmlns:p14="http://schemas.microsoft.com/office/powerpoint/2010/main" val="255519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Katey</a:t>
            </a:r>
          </a:p>
          <a:p>
            <a:r>
              <a:rPr lang="en-US" b="0" baseline="0" dirty="0" smtClean="0"/>
              <a:t>In order to fetch data from NASIS, data must first be in your selected set. The NASIS queries displayed above are suggested by Tom and Stephen for loading data into your selected set. </a:t>
            </a:r>
          </a:p>
        </p:txBody>
      </p:sp>
      <p:sp>
        <p:nvSpPr>
          <p:cNvPr id="4" name="Slide Number Placeholder 3"/>
          <p:cNvSpPr>
            <a:spLocks noGrp="1"/>
          </p:cNvSpPr>
          <p:nvPr>
            <p:ph type="sldNum" sz="quarter" idx="10"/>
          </p:nvPr>
        </p:nvSpPr>
        <p:spPr/>
        <p:txBody>
          <a:bodyPr/>
          <a:lstStyle/>
          <a:p>
            <a:fld id="{ED82B85F-A554-46ED-951F-12B965C17F12}" type="slidenum">
              <a:rPr lang="en-US" smtClean="0"/>
              <a:t>33</a:t>
            </a:fld>
            <a:endParaRPr lang="en-US"/>
          </a:p>
        </p:txBody>
      </p:sp>
    </p:spTree>
    <p:extLst>
      <p:ext uri="{BB962C8B-B14F-4D97-AF65-F5344CB8AC3E}">
        <p14:creationId xmlns:p14="http://schemas.microsoft.com/office/powerpoint/2010/main" val="1571621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Skye</a:t>
            </a:r>
            <a:endParaRPr lang="en-US" b="1" dirty="0"/>
          </a:p>
        </p:txBody>
      </p:sp>
      <p:sp>
        <p:nvSpPr>
          <p:cNvPr id="4" name="Slide Number Placeholder 3"/>
          <p:cNvSpPr>
            <a:spLocks noGrp="1"/>
          </p:cNvSpPr>
          <p:nvPr>
            <p:ph type="sldNum" sz="quarter" idx="10"/>
          </p:nvPr>
        </p:nvSpPr>
        <p:spPr/>
        <p:txBody>
          <a:bodyPr/>
          <a:lstStyle/>
          <a:p>
            <a:fld id="{ED82B85F-A554-46ED-951F-12B965C17F12}" type="slidenum">
              <a:rPr lang="en-US" smtClean="0"/>
              <a:t>34</a:t>
            </a:fld>
            <a:endParaRPr lang="en-US"/>
          </a:p>
        </p:txBody>
      </p:sp>
    </p:spTree>
    <p:extLst>
      <p:ext uri="{BB962C8B-B14F-4D97-AF65-F5344CB8AC3E}">
        <p14:creationId xmlns:p14="http://schemas.microsoft.com/office/powerpoint/2010/main" val="3490946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 has some powerful packages</a:t>
            </a:r>
            <a:r>
              <a:rPr lang="en-US" b="0" baseline="0" dirty="0" smtClean="0"/>
              <a:t> that can do some advanced multi-variate analysis.  AQP, for instance, has many tools that will help you look at properties with depth and across a landscape.  R also has ways to ‘apply’ or repeat the same analysis to many different properties, components or DMUs.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For this webinar, I’m going to focus on getting started with one property………..and demonstrate how you can find and tweak more information.</a:t>
            </a:r>
            <a:endParaRPr lang="en-US" b="0" dirty="0" smtClean="0"/>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35</a:t>
            </a:fld>
            <a:endParaRPr lang="en-US"/>
          </a:p>
        </p:txBody>
      </p:sp>
    </p:spTree>
    <p:extLst>
      <p:ext uri="{BB962C8B-B14F-4D97-AF65-F5344CB8AC3E}">
        <p14:creationId xmlns:p14="http://schemas.microsoft.com/office/powerpoint/2010/main" val="2728633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Let’s think about an investigation you might do to answer a particular question/problem.  In this case, we are looking at properties that might</a:t>
            </a:r>
            <a:r>
              <a:rPr lang="en-US" baseline="0" dirty="0" smtClean="0"/>
              <a:t> explain some observed difference in soil behavior.</a:t>
            </a:r>
          </a:p>
          <a:p>
            <a:r>
              <a:rPr lang="en-US" baseline="0" dirty="0" smtClean="0"/>
              <a:t>You might collect data that look like this – or at least condense it to this version.  Each spot/</a:t>
            </a:r>
            <a:r>
              <a:rPr lang="en-US" baseline="0" dirty="0" err="1" smtClean="0"/>
              <a:t>pedon</a:t>
            </a:r>
            <a:r>
              <a:rPr lang="en-US" baseline="0" dirty="0" smtClean="0"/>
              <a:t> has it’s own place and you’ve recorded information for each horizon.</a:t>
            </a:r>
          </a:p>
          <a:p>
            <a:r>
              <a:rPr lang="en-US" baseline="0" dirty="0" smtClean="0"/>
              <a:t>BUT  - how do we tell the computer what each of these cells mean?</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36</a:t>
            </a:fld>
            <a:endParaRPr lang="en-US"/>
          </a:p>
        </p:txBody>
      </p:sp>
    </p:spTree>
    <p:extLst>
      <p:ext uri="{BB962C8B-B14F-4D97-AF65-F5344CB8AC3E}">
        <p14:creationId xmlns:p14="http://schemas.microsoft.com/office/powerpoint/2010/main" val="3169057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In order for the computer to understand, we’ve got to make each column represent one kind of thing</a:t>
            </a:r>
            <a:r>
              <a:rPr lang="en-US" baseline="0" dirty="0" smtClean="0"/>
              <a:t> (think columns in NASIS or in a GIS table.  I can record information about what I mean by location – what the choices are etc.  And now I can point the computer to one column for each variable that I might want to analyze.</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37</a:t>
            </a:fld>
            <a:endParaRPr lang="en-US"/>
          </a:p>
        </p:txBody>
      </p:sp>
    </p:spTree>
    <p:extLst>
      <p:ext uri="{BB962C8B-B14F-4D97-AF65-F5344CB8AC3E}">
        <p14:creationId xmlns:p14="http://schemas.microsoft.com/office/powerpoint/2010/main" val="1748581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endParaRPr lang="en-US" dirty="0" smtClean="0"/>
          </a:p>
          <a:p>
            <a:r>
              <a:rPr lang="en-US" dirty="0" smtClean="0"/>
              <a:t>Note that I am saying yes to headers and comma for separator</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38</a:t>
            </a:fld>
            <a:endParaRPr lang="en-US"/>
          </a:p>
        </p:txBody>
      </p:sp>
    </p:spTree>
    <p:extLst>
      <p:ext uri="{BB962C8B-B14F-4D97-AF65-F5344CB8AC3E}">
        <p14:creationId xmlns:p14="http://schemas.microsoft.com/office/powerpoint/2010/main" val="31752154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39</a:t>
            </a:fld>
            <a:endParaRPr lang="en-US"/>
          </a:p>
        </p:txBody>
      </p:sp>
    </p:spTree>
    <p:extLst>
      <p:ext uri="{BB962C8B-B14F-4D97-AF65-F5344CB8AC3E}">
        <p14:creationId xmlns:p14="http://schemas.microsoft.com/office/powerpoint/2010/main" val="2233726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a:t>
            </a:fld>
            <a:endParaRPr lang="en-US"/>
          </a:p>
        </p:txBody>
      </p:sp>
    </p:spTree>
    <p:extLst>
      <p:ext uri="{BB962C8B-B14F-4D97-AF65-F5344CB8AC3E}">
        <p14:creationId xmlns:p14="http://schemas.microsoft.com/office/powerpoint/2010/main" val="843209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There are</a:t>
            </a:r>
            <a:r>
              <a:rPr lang="en-US" b="1" baseline="0" dirty="0" smtClean="0"/>
              <a:t> a few basic commands that we can use to learn about our dataset: names, </a:t>
            </a:r>
            <a:r>
              <a:rPr lang="en-US" b="1" baseline="0" dirty="0" err="1" smtClean="0"/>
              <a:t>str</a:t>
            </a:r>
            <a:r>
              <a:rPr lang="en-US" b="1" baseline="0" dirty="0" smtClean="0"/>
              <a:t>, or call the entire dataset (be careful with big datasets, this prints EVERYTHING!)</a:t>
            </a:r>
            <a:endParaRPr lang="en-US" b="1" dirty="0" smtClean="0"/>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40</a:t>
            </a:fld>
            <a:endParaRPr lang="en-US"/>
          </a:p>
        </p:txBody>
      </p:sp>
    </p:spTree>
    <p:extLst>
      <p:ext uri="{BB962C8B-B14F-4D97-AF65-F5344CB8AC3E}">
        <p14:creationId xmlns:p14="http://schemas.microsoft.com/office/powerpoint/2010/main" val="2629184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Using summary on</a:t>
            </a:r>
            <a:r>
              <a:rPr lang="en-US" baseline="0" dirty="0" smtClean="0"/>
              <a:t> the entire dataset gives us info about all columns: those that are factors give us the count of each ‘level’ or option within that factor.  Integer and Numeric columns have arithmetic summary.</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41</a:t>
            </a:fld>
            <a:endParaRPr lang="en-US"/>
          </a:p>
        </p:txBody>
      </p:sp>
    </p:spTree>
    <p:extLst>
      <p:ext uri="{BB962C8B-B14F-4D97-AF65-F5344CB8AC3E}">
        <p14:creationId xmlns:p14="http://schemas.microsoft.com/office/powerpoint/2010/main" val="817583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To refer to one particular column within a dataset use the dollar ‘$’ sign.</a:t>
            </a:r>
            <a:r>
              <a:rPr lang="en-US" baseline="0" dirty="0" smtClean="0"/>
              <a:t>  R reads this as sand dataset, sand column.  Using the summary command on just that column limits the output.</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42</a:t>
            </a:fld>
            <a:endParaRPr lang="en-US"/>
          </a:p>
        </p:txBody>
      </p:sp>
    </p:spTree>
    <p:extLst>
      <p:ext uri="{BB962C8B-B14F-4D97-AF65-F5344CB8AC3E}">
        <p14:creationId xmlns:p14="http://schemas.microsoft.com/office/powerpoint/2010/main" val="37811351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err="1" smtClean="0"/>
              <a:t>hist</a:t>
            </a:r>
            <a:r>
              <a:rPr lang="en-US" dirty="0" smtClean="0"/>
              <a:t>()</a:t>
            </a:r>
            <a:r>
              <a:rPr lang="en-US" baseline="0" dirty="0" smtClean="0"/>
              <a:t> is the base R command for a histogram.</a:t>
            </a:r>
          </a:p>
          <a:p>
            <a:r>
              <a:rPr lang="en-US" baseline="0" dirty="0" smtClean="0"/>
              <a:t>Without any other arguments – this sets all graph options to the default values.</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43</a:t>
            </a:fld>
            <a:endParaRPr lang="en-US"/>
          </a:p>
        </p:txBody>
      </p:sp>
    </p:spTree>
    <p:extLst>
      <p:ext uri="{BB962C8B-B14F-4D97-AF65-F5344CB8AC3E}">
        <p14:creationId xmlns:p14="http://schemas.microsoft.com/office/powerpoint/2010/main" val="3712873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Skye</a:t>
            </a:r>
          </a:p>
          <a:p>
            <a:r>
              <a:rPr lang="en-US" baseline="0" dirty="0" smtClean="0"/>
              <a:t>This is good for a quick check of what is going on.</a:t>
            </a:r>
            <a:endParaRPr lang="en-US" dirty="0" smtClean="0"/>
          </a:p>
          <a:p>
            <a:r>
              <a:rPr lang="en-US" dirty="0" smtClean="0"/>
              <a:t>What does this tell us about the sand content?  It looks like the distribution is not quite normal – there are more high values than low ones.</a:t>
            </a:r>
          </a:p>
          <a:p>
            <a:endParaRPr lang="en-US" dirty="0" smtClean="0"/>
          </a:p>
          <a:p>
            <a:r>
              <a:rPr lang="en-US" dirty="0" smtClean="0"/>
              <a:t>What if we</a:t>
            </a:r>
            <a:r>
              <a:rPr lang="en-US" baseline="0" dirty="0" smtClean="0"/>
              <a:t> want to customize this – change the bins or the labels?</a:t>
            </a:r>
            <a:endParaRPr lang="en-US" dirty="0" smtClean="0"/>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44</a:t>
            </a:fld>
            <a:endParaRPr lang="en-US"/>
          </a:p>
        </p:txBody>
      </p:sp>
    </p:spTree>
    <p:extLst>
      <p:ext uri="{BB962C8B-B14F-4D97-AF65-F5344CB8AC3E}">
        <p14:creationId xmlns:p14="http://schemas.microsoft.com/office/powerpoint/2010/main" val="22112400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This may appear a little scary – but each of these options has a specific definition (that can be googled!) and you are free to accept the default or change the options and customize your results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45</a:t>
            </a:fld>
            <a:endParaRPr lang="en-US"/>
          </a:p>
        </p:txBody>
      </p:sp>
    </p:spTree>
    <p:extLst>
      <p:ext uri="{BB962C8B-B14F-4D97-AF65-F5344CB8AC3E}">
        <p14:creationId xmlns:p14="http://schemas.microsoft.com/office/powerpoint/2010/main" val="4524621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Here – I have change the breaks, so that the ‘bins’ are different, I’ve change the x-axis</a:t>
            </a:r>
            <a:r>
              <a:rPr lang="en-US" baseline="0" dirty="0" smtClean="0"/>
              <a:t> limits, axis labels and the color.</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46</a:t>
            </a:fld>
            <a:endParaRPr lang="en-US"/>
          </a:p>
        </p:txBody>
      </p:sp>
    </p:spTree>
    <p:extLst>
      <p:ext uri="{BB962C8B-B14F-4D97-AF65-F5344CB8AC3E}">
        <p14:creationId xmlns:p14="http://schemas.microsoft.com/office/powerpoint/2010/main" val="13341211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Another way to display the distribution</a:t>
            </a:r>
            <a:r>
              <a:rPr lang="en-US" b="0" baseline="0" dirty="0" smtClean="0"/>
              <a:t> of a property is with a boxplot.  It uses quartiles, so no assumption of a normal distribution is needed.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The boxplot format makes it easy to compare classes (factors).</a:t>
            </a:r>
            <a:endParaRPr lang="en-US" b="0" dirty="0" smtClean="0"/>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47</a:t>
            </a:fld>
            <a:endParaRPr lang="en-US"/>
          </a:p>
        </p:txBody>
      </p:sp>
    </p:spTree>
    <p:extLst>
      <p:ext uri="{BB962C8B-B14F-4D97-AF65-F5344CB8AC3E}">
        <p14:creationId xmlns:p14="http://schemas.microsoft.com/office/powerpoint/2010/main" val="3356868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29579" rtl="0" eaLnBrk="1" fontAlgn="auto" latinLnBrk="0" hangingPunct="1">
              <a:lnSpc>
                <a:spcPct val="100000"/>
              </a:lnSpc>
              <a:spcBef>
                <a:spcPts val="0"/>
              </a:spcBef>
              <a:spcAft>
                <a:spcPts val="0"/>
              </a:spcAft>
              <a:buClrTx/>
              <a:buSzTx/>
              <a:buFontTx/>
              <a:buNone/>
              <a:tabLst/>
              <a:defRPr/>
            </a:pPr>
            <a:r>
              <a:rPr lang="en-US" b="1" dirty="0" smtClean="0"/>
              <a:t>Skye</a:t>
            </a:r>
          </a:p>
          <a:p>
            <a:pPr marL="0" marR="0" indent="0" algn="l" defTabSz="929579" rtl="0" eaLnBrk="1" fontAlgn="auto" latinLnBrk="0" hangingPunct="1">
              <a:lnSpc>
                <a:spcPct val="100000"/>
              </a:lnSpc>
              <a:spcBef>
                <a:spcPts val="0"/>
              </a:spcBef>
              <a:spcAft>
                <a:spcPts val="0"/>
              </a:spcAft>
              <a:buClrTx/>
              <a:buSzTx/>
              <a:buFontTx/>
              <a:buNone/>
              <a:tabLst/>
              <a:defRPr/>
            </a:pPr>
            <a:r>
              <a:rPr lang="en-US" b="0" dirty="0" smtClean="0"/>
              <a:t>This</a:t>
            </a:r>
            <a:r>
              <a:rPr lang="en-US" b="0" baseline="0" dirty="0" smtClean="0"/>
              <a:t> command begins with a ‘formula’, </a:t>
            </a:r>
            <a:r>
              <a:rPr lang="en-US" b="0" baseline="0" dirty="0" err="1" smtClean="0"/>
              <a:t>x~y</a:t>
            </a:r>
            <a:r>
              <a:rPr lang="en-US" b="0" baseline="0" dirty="0" smtClean="0"/>
              <a:t>.  You can alter the x and y in the formula and get different versions of this graph.  Note that boxplot always wants a </a:t>
            </a:r>
            <a:r>
              <a:rPr lang="en-US" b="0" baseline="0" dirty="0" err="1" smtClean="0"/>
              <a:t>numberic</a:t>
            </a:r>
            <a:r>
              <a:rPr lang="en-US" b="0" baseline="0" dirty="0" smtClean="0"/>
              <a:t> variable in the x position </a:t>
            </a:r>
            <a:endParaRPr lang="en-US" b="0" dirty="0" smtClean="0"/>
          </a:p>
          <a:p>
            <a:pPr marL="0" marR="0" indent="0" algn="l" defTabSz="929579" rtl="0" eaLnBrk="1" fontAlgn="auto" latinLnBrk="0" hangingPunct="1">
              <a:lnSpc>
                <a:spcPct val="100000"/>
              </a:lnSpc>
              <a:spcBef>
                <a:spcPts val="0"/>
              </a:spcBef>
              <a:spcAft>
                <a:spcPts val="0"/>
              </a:spcAft>
              <a:buClrTx/>
              <a:buSzTx/>
              <a:buFontTx/>
              <a:buNone/>
              <a:tabLst/>
              <a:defRPr/>
            </a:pPr>
            <a:endParaRPr lang="en-US" b="1" dirty="0" smtClean="0"/>
          </a:p>
          <a:p>
            <a:pPr defTabSz="929579">
              <a:defRPr/>
            </a:pPr>
            <a:r>
              <a:rPr lang="en-US" baseline="0" dirty="0" smtClean="0"/>
              <a:t>What does it tell you – the medians are a little different, but there is a lot of overlap.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48</a:t>
            </a:fld>
            <a:endParaRPr lang="en-US"/>
          </a:p>
        </p:txBody>
      </p:sp>
    </p:spTree>
    <p:extLst>
      <p:ext uri="{BB962C8B-B14F-4D97-AF65-F5344CB8AC3E}">
        <p14:creationId xmlns:p14="http://schemas.microsoft.com/office/powerpoint/2010/main" val="6166517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Skye</a:t>
            </a:r>
          </a:p>
          <a:p>
            <a:r>
              <a:rPr lang="en-US" dirty="0" smtClean="0"/>
              <a:t>What does this graph tell you?</a:t>
            </a:r>
          </a:p>
          <a:p>
            <a:endParaRPr lang="en-US" dirty="0" smtClean="0"/>
          </a:p>
          <a:p>
            <a:pPr defTabSz="929579">
              <a:defRPr/>
            </a:pPr>
            <a:r>
              <a:rPr lang="en-US" dirty="0" smtClean="0"/>
              <a:t>Are there</a:t>
            </a:r>
            <a:r>
              <a:rPr lang="en-US" baseline="0" dirty="0" smtClean="0"/>
              <a:t> any problems with this graph? What do I need to do to make this graph useful later.</a:t>
            </a:r>
          </a:p>
          <a:p>
            <a:pPr defTabSz="929579">
              <a:defRPr/>
            </a:pPr>
            <a:r>
              <a:rPr lang="en-US" dirty="0" smtClean="0"/>
              <a:t>In order to share this information,</a:t>
            </a:r>
            <a:r>
              <a:rPr lang="en-US" baseline="0" dirty="0" smtClean="0"/>
              <a:t> or save it for later we need more information about what the graph means.</a:t>
            </a:r>
            <a:endParaRPr lang="en-US" dirty="0" smtClean="0"/>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49</a:t>
            </a:fld>
            <a:endParaRPr lang="en-US"/>
          </a:p>
        </p:txBody>
      </p:sp>
    </p:spTree>
    <p:extLst>
      <p:ext uri="{BB962C8B-B14F-4D97-AF65-F5344CB8AC3E}">
        <p14:creationId xmlns:p14="http://schemas.microsoft.com/office/powerpoint/2010/main" val="763124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5</a:t>
            </a:fld>
            <a:endParaRPr lang="en-US"/>
          </a:p>
        </p:txBody>
      </p:sp>
    </p:spTree>
    <p:extLst>
      <p:ext uri="{BB962C8B-B14F-4D97-AF65-F5344CB8AC3E}">
        <p14:creationId xmlns:p14="http://schemas.microsoft.com/office/powerpoint/2010/main" val="39485925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Skye </a:t>
            </a:r>
          </a:p>
          <a:p>
            <a:r>
              <a:rPr lang="en-US" b="0" dirty="0" smtClean="0"/>
              <a:t>Within R studio – there are some tricks to getting prompts and helps on commands</a:t>
            </a:r>
          </a:p>
          <a:p>
            <a:endParaRPr lang="en-US" b="0" dirty="0" smtClean="0"/>
          </a:p>
          <a:p>
            <a:r>
              <a:rPr lang="en-US" b="0" dirty="0" smtClean="0"/>
              <a:t>Sometimes – you will still</a:t>
            </a:r>
            <a:r>
              <a:rPr lang="en-US" b="0" baseline="0" dirty="0" smtClean="0"/>
              <a:t> not be sure how to proceed….</a:t>
            </a:r>
            <a:endParaRPr lang="en-US" b="0" dirty="0"/>
          </a:p>
        </p:txBody>
      </p:sp>
      <p:sp>
        <p:nvSpPr>
          <p:cNvPr id="4" name="Slide Number Placeholder 3"/>
          <p:cNvSpPr>
            <a:spLocks noGrp="1"/>
          </p:cNvSpPr>
          <p:nvPr>
            <p:ph type="sldNum" sz="quarter" idx="10"/>
          </p:nvPr>
        </p:nvSpPr>
        <p:spPr/>
        <p:txBody>
          <a:bodyPr/>
          <a:lstStyle/>
          <a:p>
            <a:fld id="{ED82B85F-A554-46ED-951F-12B965C17F12}" type="slidenum">
              <a:rPr lang="en-US" smtClean="0"/>
              <a:t>50</a:t>
            </a:fld>
            <a:endParaRPr lang="en-US"/>
          </a:p>
        </p:txBody>
      </p:sp>
    </p:spTree>
    <p:extLst>
      <p:ext uri="{BB962C8B-B14F-4D97-AF65-F5344CB8AC3E}">
        <p14:creationId xmlns:p14="http://schemas.microsoft.com/office/powerpoint/2010/main" val="2639628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51</a:t>
            </a:fld>
            <a:endParaRPr lang="en-US"/>
          </a:p>
        </p:txBody>
      </p:sp>
    </p:spTree>
    <p:extLst>
      <p:ext uri="{BB962C8B-B14F-4D97-AF65-F5344CB8AC3E}">
        <p14:creationId xmlns:p14="http://schemas.microsoft.com/office/powerpoint/2010/main" val="3003767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There is a wealth</a:t>
            </a:r>
            <a:r>
              <a:rPr lang="en-US" baseline="0" dirty="0" smtClean="0"/>
              <a:t> of information on R on the internet.  Some of my favorites are Quick-R (getting started) and </a:t>
            </a:r>
            <a:r>
              <a:rPr lang="en-US" baseline="0" dirty="0" err="1" smtClean="0"/>
              <a:t>Stackoverflow</a:t>
            </a:r>
            <a:r>
              <a:rPr lang="en-US" baseline="0" dirty="0" smtClean="0"/>
              <a:t> (specific problems)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52</a:t>
            </a:fld>
            <a:endParaRPr lang="en-US"/>
          </a:p>
        </p:txBody>
      </p:sp>
    </p:spTree>
    <p:extLst>
      <p:ext uri="{BB962C8B-B14F-4D97-AF65-F5344CB8AC3E}">
        <p14:creationId xmlns:p14="http://schemas.microsoft.com/office/powerpoint/2010/main" val="18745889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R has some datasets</a:t>
            </a:r>
            <a:r>
              <a:rPr lang="en-US" baseline="0" dirty="0" smtClean="0"/>
              <a:t> loaded that will allow you to test your commands and use example scripts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53</a:t>
            </a:fld>
            <a:endParaRPr lang="en-US"/>
          </a:p>
        </p:txBody>
      </p:sp>
    </p:spTree>
    <p:extLst>
      <p:ext uri="{BB962C8B-B14F-4D97-AF65-F5344CB8AC3E}">
        <p14:creationId xmlns:p14="http://schemas.microsoft.com/office/powerpoint/2010/main" val="2209104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Skye</a:t>
            </a:r>
          </a:p>
          <a:p>
            <a:r>
              <a:rPr lang="en-US" dirty="0" smtClean="0"/>
              <a:t>Now we know enough to make our graph a little nicer</a:t>
            </a:r>
            <a:r>
              <a:rPr lang="en-US" baseline="0" dirty="0" smtClean="0"/>
              <a:t> and more importantly, useful.</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54</a:t>
            </a:fld>
            <a:endParaRPr lang="en-US"/>
          </a:p>
        </p:txBody>
      </p:sp>
    </p:spTree>
    <p:extLst>
      <p:ext uri="{BB962C8B-B14F-4D97-AF65-F5344CB8AC3E}">
        <p14:creationId xmlns:p14="http://schemas.microsoft.com/office/powerpoint/2010/main" val="998661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Katey</a:t>
            </a:r>
          </a:p>
          <a:p>
            <a:r>
              <a:rPr lang="en-US" b="0" baseline="0" dirty="0" smtClean="0"/>
              <a:t>Thanks Skye. Before we conclude this webinar, I would like to show you a </a:t>
            </a:r>
            <a:r>
              <a:rPr lang="en-US" dirty="0" smtClean="0"/>
              <a:t>platform-independent basic-statistics GUI (graphical user interface) package. </a:t>
            </a:r>
            <a:r>
              <a:rPr lang="en-US" b="0" baseline="0" dirty="0" smtClean="0"/>
              <a:t>The </a:t>
            </a:r>
            <a:r>
              <a:rPr lang="en-US" dirty="0" smtClean="0"/>
              <a:t>R Commander package (</a:t>
            </a:r>
            <a:r>
              <a:rPr lang="en-US" dirty="0" err="1" smtClean="0"/>
              <a:t>Rcmdr</a:t>
            </a:r>
            <a:r>
              <a:rPr lang="en-US" dirty="0" smtClean="0"/>
              <a:t>) allows users to run basic statistical functions in R using drop down menus rather than command line. </a:t>
            </a:r>
            <a:r>
              <a:rPr lang="en-US" dirty="0" err="1" smtClean="0"/>
              <a:t>Rcmdr</a:t>
            </a:r>
            <a:r>
              <a:rPr lang="en-US" dirty="0" smtClean="0"/>
              <a:t> is a great way to begin acquainting yourself with R and statistics. </a:t>
            </a:r>
            <a:endParaRPr lang="en-US" b="0"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55</a:t>
            </a:fld>
            <a:endParaRPr lang="en-US"/>
          </a:p>
        </p:txBody>
      </p:sp>
    </p:spTree>
    <p:extLst>
      <p:ext uri="{BB962C8B-B14F-4D97-AF65-F5344CB8AC3E}">
        <p14:creationId xmlns:p14="http://schemas.microsoft.com/office/powerpoint/2010/main" val="34939025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Katey</a:t>
            </a:r>
          </a:p>
          <a:p>
            <a:r>
              <a:rPr lang="en-US" b="0" baseline="0" dirty="0" smtClean="0"/>
              <a:t>Let’s take the sand example that Skye discussed. Say we wanted to generate a boxplot. Skye showed us to do this using the command: boxplot( ). We can also do this in </a:t>
            </a:r>
            <a:r>
              <a:rPr lang="en-US" b="0" baseline="0" dirty="0" err="1" smtClean="0"/>
              <a:t>Rcmdr</a:t>
            </a:r>
            <a:r>
              <a:rPr lang="en-US" b="0" baseline="0" dirty="0" smtClean="0"/>
              <a:t> using drop down windows. Once you load the </a:t>
            </a:r>
            <a:r>
              <a:rPr lang="en-US" b="0" baseline="0" dirty="0" err="1" smtClean="0"/>
              <a:t>Rcmdr</a:t>
            </a:r>
            <a:r>
              <a:rPr lang="en-US" b="0" baseline="0" dirty="0" smtClean="0"/>
              <a:t> package, the </a:t>
            </a:r>
            <a:r>
              <a:rPr lang="en-US" b="0" baseline="0" dirty="0" err="1" smtClean="0"/>
              <a:t>Rcmdr</a:t>
            </a:r>
            <a:r>
              <a:rPr lang="en-US" b="0" baseline="0" dirty="0" smtClean="0"/>
              <a:t> GUI will appear. You will have to import data unless you have already in R or </a:t>
            </a:r>
            <a:r>
              <a:rPr lang="en-US" b="0" baseline="0" dirty="0" err="1" smtClean="0"/>
              <a:t>Rstudio</a:t>
            </a:r>
            <a:r>
              <a:rPr lang="en-US" b="0" baseline="0" dirty="0" smtClean="0"/>
              <a:t>. To do this, simply use the drop down menu data&gt;import data. </a:t>
            </a:r>
          </a:p>
          <a:p>
            <a:endParaRPr lang="en-US" b="0" baseline="0" dirty="0" smtClean="0"/>
          </a:p>
          <a:p>
            <a:r>
              <a:rPr lang="en-US" b="0" baseline="0" dirty="0" smtClean="0"/>
              <a:t>-Click-</a:t>
            </a:r>
          </a:p>
          <a:p>
            <a:r>
              <a:rPr lang="en-US" b="0" baseline="0" dirty="0" smtClean="0"/>
              <a:t>To generate a box plot, use the drop down menu graphs&gt; boxplot. Let’s plot sand by master horizon, just as Skye did in R using the command written in red at the bottom of your screen.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56</a:t>
            </a:fld>
            <a:endParaRPr lang="en-US"/>
          </a:p>
        </p:txBody>
      </p:sp>
    </p:spTree>
    <p:extLst>
      <p:ext uri="{BB962C8B-B14F-4D97-AF65-F5344CB8AC3E}">
        <p14:creationId xmlns:p14="http://schemas.microsoft.com/office/powerpoint/2010/main" val="552984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Katey</a:t>
            </a:r>
          </a:p>
          <a:p>
            <a:r>
              <a:rPr lang="en-US" b="0" baseline="0" dirty="0" smtClean="0"/>
              <a:t>There are many other statistical summary tools available in </a:t>
            </a:r>
            <a:r>
              <a:rPr lang="en-US" b="0" baseline="0" dirty="0" err="1" smtClean="0"/>
              <a:t>Rcmdr</a:t>
            </a:r>
            <a:r>
              <a:rPr lang="en-US" b="0" baseline="0" dirty="0" smtClean="0"/>
              <a:t>. This is a great tool for beginner R users. </a:t>
            </a:r>
          </a:p>
        </p:txBody>
      </p:sp>
      <p:sp>
        <p:nvSpPr>
          <p:cNvPr id="4" name="Slide Number Placeholder 3"/>
          <p:cNvSpPr>
            <a:spLocks noGrp="1"/>
          </p:cNvSpPr>
          <p:nvPr>
            <p:ph type="sldNum" sz="quarter" idx="10"/>
          </p:nvPr>
        </p:nvSpPr>
        <p:spPr/>
        <p:txBody>
          <a:bodyPr/>
          <a:lstStyle/>
          <a:p>
            <a:fld id="{ED82B85F-A554-46ED-951F-12B965C17F12}" type="slidenum">
              <a:rPr lang="en-US" smtClean="0"/>
              <a:t>57</a:t>
            </a:fld>
            <a:endParaRPr lang="en-US"/>
          </a:p>
        </p:txBody>
      </p:sp>
    </p:spTree>
    <p:extLst>
      <p:ext uri="{BB962C8B-B14F-4D97-AF65-F5344CB8AC3E}">
        <p14:creationId xmlns:p14="http://schemas.microsoft.com/office/powerpoint/2010/main" val="3969811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Katey</a:t>
            </a:r>
          </a:p>
          <a:p>
            <a:r>
              <a:rPr lang="en-US" b="0" baseline="0" dirty="0" smtClean="0"/>
              <a:t>In summary, to examine soil survey data in </a:t>
            </a:r>
            <a:r>
              <a:rPr lang="en-US" b="0" baseline="0" dirty="0" err="1" smtClean="0"/>
              <a:t>Rstudio</a:t>
            </a:r>
            <a:r>
              <a:rPr lang="en-US" b="0" baseline="0" dirty="0" smtClean="0"/>
              <a:t>, you need to do a few things. You will only need to establish an open data base connection once. After that connection is established, you will need to query NASIS to create a selected set of the data you are wanting to examine. In </a:t>
            </a:r>
            <a:r>
              <a:rPr lang="en-US" b="0" baseline="0" dirty="0" err="1" smtClean="0"/>
              <a:t>Rstudio</a:t>
            </a:r>
            <a:r>
              <a:rPr lang="en-US" b="0" baseline="0" dirty="0" smtClean="0"/>
              <a:t>, you must first set your working directory, install/load packages. Remember that you only install packages once, but you load them </a:t>
            </a:r>
            <a:r>
              <a:rPr lang="en-US" b="0" baseline="0" dirty="0" err="1" smtClean="0"/>
              <a:t>everytime</a:t>
            </a:r>
            <a:r>
              <a:rPr lang="en-US" b="0" baseline="0" dirty="0" smtClean="0"/>
              <a:t> you start a new R session. Update packages when necessary. Import data using the </a:t>
            </a:r>
            <a:r>
              <a:rPr lang="en-US" b="0" baseline="0" dirty="0" err="1" smtClean="0"/>
              <a:t>read.table</a:t>
            </a:r>
            <a:r>
              <a:rPr lang="en-US" b="0" baseline="0" dirty="0" smtClean="0"/>
              <a:t> ( ) or fetch ( ) commands. Examine your data structure to ensure it was imported properly. </a:t>
            </a:r>
          </a:p>
        </p:txBody>
      </p:sp>
      <p:sp>
        <p:nvSpPr>
          <p:cNvPr id="4" name="Slide Number Placeholder 3"/>
          <p:cNvSpPr>
            <a:spLocks noGrp="1"/>
          </p:cNvSpPr>
          <p:nvPr>
            <p:ph type="sldNum" sz="quarter" idx="10"/>
          </p:nvPr>
        </p:nvSpPr>
        <p:spPr/>
        <p:txBody>
          <a:bodyPr/>
          <a:lstStyle/>
          <a:p>
            <a:fld id="{ED82B85F-A554-46ED-951F-12B965C17F12}" type="slidenum">
              <a:rPr lang="en-US" smtClean="0"/>
              <a:t>58</a:t>
            </a:fld>
            <a:endParaRPr lang="en-US"/>
          </a:p>
        </p:txBody>
      </p:sp>
    </p:spTree>
    <p:extLst>
      <p:ext uri="{BB962C8B-B14F-4D97-AF65-F5344CB8AC3E}">
        <p14:creationId xmlns:p14="http://schemas.microsoft.com/office/powerpoint/2010/main" val="2013172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Tom</a:t>
            </a:r>
          </a:p>
        </p:txBody>
      </p:sp>
      <p:sp>
        <p:nvSpPr>
          <p:cNvPr id="4" name="Slide Number Placeholder 3"/>
          <p:cNvSpPr>
            <a:spLocks noGrp="1"/>
          </p:cNvSpPr>
          <p:nvPr>
            <p:ph type="sldNum" sz="quarter" idx="10"/>
          </p:nvPr>
        </p:nvSpPr>
        <p:spPr/>
        <p:txBody>
          <a:bodyPr/>
          <a:lstStyle/>
          <a:p>
            <a:fld id="{ED82B85F-A554-46ED-951F-12B965C17F12}" type="slidenum">
              <a:rPr lang="en-US" smtClean="0"/>
              <a:t>59</a:t>
            </a:fld>
            <a:endParaRPr lang="en-US"/>
          </a:p>
        </p:txBody>
      </p:sp>
    </p:spTree>
    <p:extLst>
      <p:ext uri="{BB962C8B-B14F-4D97-AF65-F5344CB8AC3E}">
        <p14:creationId xmlns:p14="http://schemas.microsoft.com/office/powerpoint/2010/main" val="164133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Tom</a:t>
            </a:r>
            <a:endParaRPr lang="en-US" b="1" dirty="0"/>
          </a:p>
        </p:txBody>
      </p:sp>
      <p:sp>
        <p:nvSpPr>
          <p:cNvPr id="4" name="Slide Number Placeholder 3"/>
          <p:cNvSpPr>
            <a:spLocks noGrp="1"/>
          </p:cNvSpPr>
          <p:nvPr>
            <p:ph type="sldNum" sz="quarter" idx="10"/>
          </p:nvPr>
        </p:nvSpPr>
        <p:spPr/>
        <p:txBody>
          <a:bodyPr/>
          <a:lstStyle/>
          <a:p>
            <a:fld id="{ED82B85F-A554-46ED-951F-12B965C17F12}" type="slidenum">
              <a:rPr lang="en-US" smtClean="0"/>
              <a:t>6</a:t>
            </a:fld>
            <a:endParaRPr lang="en-US"/>
          </a:p>
        </p:txBody>
      </p:sp>
    </p:spTree>
    <p:extLst>
      <p:ext uri="{BB962C8B-B14F-4D97-AF65-F5344CB8AC3E}">
        <p14:creationId xmlns:p14="http://schemas.microsoft.com/office/powerpoint/2010/main" val="37921210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Tom</a:t>
            </a:r>
          </a:p>
        </p:txBody>
      </p:sp>
      <p:sp>
        <p:nvSpPr>
          <p:cNvPr id="4" name="Slide Number Placeholder 3"/>
          <p:cNvSpPr>
            <a:spLocks noGrp="1"/>
          </p:cNvSpPr>
          <p:nvPr>
            <p:ph type="sldNum" sz="quarter" idx="10"/>
          </p:nvPr>
        </p:nvSpPr>
        <p:spPr/>
        <p:txBody>
          <a:bodyPr/>
          <a:lstStyle/>
          <a:p>
            <a:fld id="{ED82B85F-A554-46ED-951F-12B965C17F12}" type="slidenum">
              <a:rPr lang="en-US" smtClean="0"/>
              <a:t>60</a:t>
            </a:fld>
            <a:endParaRPr lang="en-US"/>
          </a:p>
        </p:txBody>
      </p:sp>
    </p:spTree>
    <p:extLst>
      <p:ext uri="{BB962C8B-B14F-4D97-AF65-F5344CB8AC3E}">
        <p14:creationId xmlns:p14="http://schemas.microsoft.com/office/powerpoint/2010/main" val="2950686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r>
              <a:rPr lang="en-US" dirty="0" smtClean="0"/>
              <a:t>This data was populated using Extract </a:t>
            </a:r>
            <a:r>
              <a:rPr lang="en-US" dirty="0" err="1" smtClean="0"/>
              <a:t>multivalues</a:t>
            </a:r>
            <a:r>
              <a:rPr lang="en-US" dirty="0" smtClean="0"/>
              <a:t> to points in ArcGIS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7</a:t>
            </a:fld>
            <a:endParaRPr lang="en-US"/>
          </a:p>
        </p:txBody>
      </p:sp>
    </p:spTree>
    <p:extLst>
      <p:ext uri="{BB962C8B-B14F-4D97-AF65-F5344CB8AC3E}">
        <p14:creationId xmlns:p14="http://schemas.microsoft.com/office/powerpoint/2010/main" val="1012540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Tom</a:t>
            </a:r>
          </a:p>
          <a:p>
            <a:r>
              <a:rPr lang="en-US" dirty="0" smtClean="0"/>
              <a:t>This data was gleaned from NASIS</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8</a:t>
            </a:fld>
            <a:endParaRPr lang="en-US"/>
          </a:p>
        </p:txBody>
      </p:sp>
    </p:spTree>
    <p:extLst>
      <p:ext uri="{BB962C8B-B14F-4D97-AF65-F5344CB8AC3E}">
        <p14:creationId xmlns:p14="http://schemas.microsoft.com/office/powerpoint/2010/main" val="2909052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Tom</a:t>
            </a:r>
            <a:endParaRPr lang="en-US" b="1" dirty="0"/>
          </a:p>
        </p:txBody>
      </p:sp>
      <p:sp>
        <p:nvSpPr>
          <p:cNvPr id="4" name="Slide Number Placeholder 3"/>
          <p:cNvSpPr>
            <a:spLocks noGrp="1"/>
          </p:cNvSpPr>
          <p:nvPr>
            <p:ph type="sldNum" sz="quarter" idx="10"/>
          </p:nvPr>
        </p:nvSpPr>
        <p:spPr/>
        <p:txBody>
          <a:bodyPr/>
          <a:lstStyle/>
          <a:p>
            <a:fld id="{ED82B85F-A554-46ED-951F-12B965C17F12}" type="slidenum">
              <a:rPr lang="en-US" smtClean="0"/>
              <a:t>9</a:t>
            </a:fld>
            <a:endParaRPr lang="en-US"/>
          </a:p>
        </p:txBody>
      </p:sp>
    </p:spTree>
    <p:extLst>
      <p:ext uri="{BB962C8B-B14F-4D97-AF65-F5344CB8AC3E}">
        <p14:creationId xmlns:p14="http://schemas.microsoft.com/office/powerpoint/2010/main" val="254294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extLst>
      <p:ext uri="{BB962C8B-B14F-4D97-AF65-F5344CB8AC3E}">
        <p14:creationId xmlns:p14="http://schemas.microsoft.com/office/powerpoint/2010/main" val="420345160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3645BC-17AA-453C-AA5A-E1FB9B5D81E5}"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230100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3645BC-17AA-453C-AA5A-E1FB9B5D81E5}"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122629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3645BC-17AA-453C-AA5A-E1FB9B5D81E5}"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15531899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3645BC-17AA-453C-AA5A-E1FB9B5D81E5}" type="datetimeFigureOut">
              <a:rPr lang="en-US" smtClean="0"/>
              <a:t>3/4/2016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390178794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B3645BC-17AA-453C-AA5A-E1FB9B5D81E5}"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138623130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B3645BC-17AA-453C-AA5A-E1FB9B5D81E5}" type="datetimeFigureOut">
              <a:rPr lang="en-US" smtClean="0"/>
              <a:t>3/4/2016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1755843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B3645BC-17AA-453C-AA5A-E1FB9B5D81E5}" type="datetimeFigureOut">
              <a:rPr lang="en-US" smtClean="0"/>
              <a:t>3/4/2016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3840356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3645BC-17AA-453C-AA5A-E1FB9B5D81E5}" type="datetimeFigureOut">
              <a:rPr lang="en-US" smtClean="0"/>
              <a:t>3/4/2016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2155298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3645BC-17AA-453C-AA5A-E1FB9B5D81E5}"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1048058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3645BC-17AA-453C-AA5A-E1FB9B5D81E5}" type="datetimeFigureOut">
              <a:rPr lang="en-US" smtClean="0"/>
              <a:t>3/4/2016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0155A-C787-4835-A4EE-B37CDA3F4452}" type="slidenum">
              <a:rPr lang="en-US" smtClean="0"/>
              <a:t>‹#›</a:t>
            </a:fld>
            <a:endParaRPr lang="en-US"/>
          </a:p>
        </p:txBody>
      </p:sp>
    </p:spTree>
    <p:extLst>
      <p:ext uri="{BB962C8B-B14F-4D97-AF65-F5344CB8AC3E}">
        <p14:creationId xmlns:p14="http://schemas.microsoft.com/office/powerpoint/2010/main" val="3316618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B3645BC-17AA-453C-AA5A-E1FB9B5D81E5}" type="datetimeFigureOut">
              <a:rPr lang="en-US" smtClean="0"/>
              <a:t>3/4/2016</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4D0155A-C787-4835-A4EE-B37CDA3F4452}" type="slidenum">
              <a:rPr lang="en-US" smtClean="0"/>
              <a:t>‹#›</a:t>
            </a:fld>
            <a:endParaRPr lang="en-US"/>
          </a:p>
        </p:txBody>
      </p:sp>
      <p:pic>
        <p:nvPicPr>
          <p:cNvPr id="9" name="Picture 8"/>
          <p:cNvPicPr>
            <a:picLocks noChangeAspect="1"/>
          </p:cNvPicPr>
          <p:nvPr userDrawn="1"/>
        </p:nvPicPr>
        <p:blipFill rotWithShape="1">
          <a:blip r:embed="rId13" cstate="screen">
            <a:extLst>
              <a:ext uri="{28A0092B-C50C-407E-A947-70E740481C1C}">
                <a14:useLocalDpi xmlns:a14="http://schemas.microsoft.com/office/drawing/2010/main"/>
              </a:ext>
            </a:extLst>
          </a:blip>
          <a:srcRect/>
          <a:stretch/>
        </p:blipFill>
        <p:spPr>
          <a:xfrm>
            <a:off x="202206" y="6391659"/>
            <a:ext cx="763125" cy="274127"/>
          </a:xfrm>
          <a:prstGeom prst="rect">
            <a:avLst/>
          </a:prstGeom>
        </p:spPr>
      </p:pic>
      <p:sp>
        <p:nvSpPr>
          <p:cNvPr id="10" name="Rectangle 9"/>
          <p:cNvSpPr/>
          <p:nvPr userDrawn="1"/>
        </p:nvSpPr>
        <p:spPr>
          <a:xfrm>
            <a:off x="91440" y="91440"/>
            <a:ext cx="8961120" cy="6675120"/>
          </a:xfrm>
          <a:prstGeom prst="rect">
            <a:avLst/>
          </a:prstGeom>
          <a:noFill/>
          <a:ln w="25400">
            <a:solidFill>
              <a:srgbClr val="1E6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userDrawn="1"/>
        </p:nvSpPr>
        <p:spPr>
          <a:xfrm>
            <a:off x="165868" y="159548"/>
            <a:ext cx="8812264" cy="6538903"/>
          </a:xfrm>
          <a:prstGeom prst="rect">
            <a:avLst/>
          </a:prstGeom>
          <a:noFill/>
          <a:ln w="25400">
            <a:solidFill>
              <a:srgbClr val="38BE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7391008"/>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2.gru.wvu.edu/~tdavello/files/stats/table_of_contents.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css-tech/stats_for_soil_survey/blob/master/ch1jpg/ch1_fig28_rgui.jp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hyperlink" Target="http://www.statmethods.net/graphs/boxplot.html"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r-forge.r-project.org/scm/viewvc.php/*checkout*/docs/soilDB/setup_local_nasis.html?root=aqp"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hyperlink" Target="https://cran.r-project.org/doc/manuals/R-intro.pdf" TargetMode="External"/><Relationship Id="rId13" Type="http://schemas.openxmlformats.org/officeDocument/2006/relationships/hyperlink" Target="http://wiki.stdout.org/rcookbook/" TargetMode="External"/><Relationship Id="rId3" Type="http://schemas.openxmlformats.org/officeDocument/2006/relationships/hyperlink" Target="https://www.youtube.com/watch?v=wD9Y0Qpv5Tw" TargetMode="External"/><Relationship Id="rId7" Type="http://schemas.openxmlformats.org/officeDocument/2006/relationships/hyperlink" Target="http://www2.gru.wvu.edu/~tdavello/files/stats/table_of_contents.html" TargetMode="External"/><Relationship Id="rId12" Type="http://schemas.openxmlformats.org/officeDocument/2006/relationships/hyperlink" Target="http://geog.uoregon.edu/geogr/topics/"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hyperlink" Target="https://github.com/ncss-tech/soil-pit" TargetMode="External"/><Relationship Id="rId11" Type="http://schemas.openxmlformats.org/officeDocument/2006/relationships/hyperlink" Target="http://ww2.coastal.edu/kingw/statistics/R-tutorials/" TargetMode="External"/><Relationship Id="rId5" Type="http://schemas.openxmlformats.org/officeDocument/2006/relationships/hyperlink" Target="http://aqp.r-forge.r-project.org/" TargetMode="External"/><Relationship Id="rId15" Type="http://schemas.openxmlformats.org/officeDocument/2006/relationships/hyperlink" Target="http://www.burns-stat.com/pages/tutorials.html" TargetMode="External"/><Relationship Id="rId10" Type="http://schemas.openxmlformats.org/officeDocument/2006/relationships/hyperlink" Target="http://www.gardenersown.co.uk/Education/Lectures/R/index.htm#inputting_data" TargetMode="External"/><Relationship Id="rId4" Type="http://schemas.openxmlformats.org/officeDocument/2006/relationships/hyperlink" Target="http://www.nrcs.usda.gov/wps/portal/nrcs/detail/soils/edu/ncss/?cid=nrcs142p2_054322" TargetMode="External"/><Relationship Id="rId9" Type="http://schemas.openxmlformats.org/officeDocument/2006/relationships/hyperlink" Target="http://www.statmethods.net/" TargetMode="External"/><Relationship Id="rId14" Type="http://schemas.openxmlformats.org/officeDocument/2006/relationships/hyperlink" Target="http://www.r-tutor.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Statistics for MLRA </a:t>
            </a:r>
            <a:br>
              <a:rPr lang="en-US" dirty="0" smtClean="0"/>
            </a:br>
            <a:r>
              <a:rPr lang="en-US" dirty="0" smtClean="0"/>
              <a:t>Soil Survey</a:t>
            </a:r>
            <a:endParaRPr lang="en-US" dirty="0"/>
          </a:p>
        </p:txBody>
      </p:sp>
      <p:sp>
        <p:nvSpPr>
          <p:cNvPr id="4" name="Subtitle 3"/>
          <p:cNvSpPr>
            <a:spLocks noGrp="1"/>
          </p:cNvSpPr>
          <p:nvPr>
            <p:ph type="subTitle" idx="1"/>
          </p:nvPr>
        </p:nvSpPr>
        <p:spPr>
          <a:xfrm>
            <a:off x="1143000" y="3691978"/>
            <a:ext cx="6858000" cy="1655762"/>
          </a:xfrm>
        </p:spPr>
        <p:txBody>
          <a:bodyPr/>
          <a:lstStyle/>
          <a:p>
            <a:r>
              <a:rPr lang="en-US" dirty="0" smtClean="0"/>
              <a:t>Presented by: Tom </a:t>
            </a:r>
            <a:r>
              <a:rPr lang="en-US" dirty="0" err="1" smtClean="0"/>
              <a:t>D’Avello</a:t>
            </a:r>
            <a:r>
              <a:rPr lang="en-US" dirty="0" smtClean="0"/>
              <a:t>, Skye Wills, and Katey Yoast</a:t>
            </a:r>
            <a:endParaRPr lang="en-US" dirty="0"/>
          </a:p>
        </p:txBody>
      </p:sp>
    </p:spTree>
    <p:extLst>
      <p:ext uri="{BB962C8B-B14F-4D97-AF65-F5344CB8AC3E}">
        <p14:creationId xmlns:p14="http://schemas.microsoft.com/office/powerpoint/2010/main" val="1369079640"/>
      </p:ext>
    </p:extLst>
  </p:cSld>
  <p:clrMapOvr>
    <a:masterClrMapping/>
  </p:clrMapOvr>
  <mc:AlternateContent xmlns:mc="http://schemas.openxmlformats.org/markup-compatibility/2006" xmlns:p14="http://schemas.microsoft.com/office/powerpoint/2010/main">
    <mc:Choice Requires="p14">
      <p:transition spd="slow" p14:dur="2000" advTm="1857"/>
    </mc:Choice>
    <mc:Fallback xmlns="">
      <p:transition spd="slow" advTm="185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R GUI</a:t>
            </a:r>
            <a:endParaRPr lang="en-US" dirty="0"/>
          </a:p>
        </p:txBody>
      </p:sp>
      <p:pic>
        <p:nvPicPr>
          <p:cNvPr id="12" name="Picture 11"/>
          <p:cNvPicPr>
            <a:picLocks noChangeAspect="1"/>
          </p:cNvPicPr>
          <p:nvPr/>
        </p:nvPicPr>
        <p:blipFill>
          <a:blip r:embed="rId3"/>
          <a:stretch>
            <a:fillRect/>
          </a:stretch>
        </p:blipFill>
        <p:spPr>
          <a:xfrm>
            <a:off x="1429475" y="1175251"/>
            <a:ext cx="6285050" cy="5168002"/>
          </a:xfrm>
          <a:prstGeom prst="rect">
            <a:avLst/>
          </a:prstGeom>
        </p:spPr>
      </p:pic>
    </p:spTree>
    <p:extLst>
      <p:ext uri="{BB962C8B-B14F-4D97-AF65-F5344CB8AC3E}">
        <p14:creationId xmlns:p14="http://schemas.microsoft.com/office/powerpoint/2010/main" val="2721183375"/>
      </p:ext>
    </p:extLst>
  </p:cSld>
  <p:clrMapOvr>
    <a:masterClrMapping/>
  </p:clrMapOvr>
  <mc:AlternateContent xmlns:mc="http://schemas.openxmlformats.org/markup-compatibility/2006" xmlns:p14="http://schemas.microsoft.com/office/powerpoint/2010/main">
    <mc:Choice Requires="p14">
      <p:transition spd="slow" p14:dur="2000" advTm="2810"/>
    </mc:Choice>
    <mc:Fallback xmlns="">
      <p:transition spd="slow" advTm="281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R GUI</a:t>
            </a:r>
            <a:endParaRPr lang="en-US" dirty="0"/>
          </a:p>
        </p:txBody>
      </p:sp>
      <p:pic>
        <p:nvPicPr>
          <p:cNvPr id="4"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29475" y="1175251"/>
            <a:ext cx="6285050" cy="5168002"/>
          </a:xfrm>
          <a:prstGeom prst="rect">
            <a:avLst/>
          </a:prstGeom>
          <a:noFill/>
          <a:ln w="285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207412" y="1160529"/>
            <a:ext cx="1403432"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smtClean="0"/>
              <a:t>R Console: </a:t>
            </a:r>
          </a:p>
          <a:p>
            <a:r>
              <a:rPr lang="en-US" dirty="0" smtClean="0"/>
              <a:t>R code is typed here when it is ready to be executed.</a:t>
            </a:r>
            <a:endParaRPr lang="en-US" dirty="0"/>
          </a:p>
        </p:txBody>
      </p:sp>
      <p:sp>
        <p:nvSpPr>
          <p:cNvPr id="6" name="TextBox 16"/>
          <p:cNvSpPr txBox="1"/>
          <p:nvPr/>
        </p:nvSpPr>
        <p:spPr>
          <a:xfrm>
            <a:off x="207412" y="3059393"/>
            <a:ext cx="1395364"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smtClean="0"/>
              <a:t>R Editor: </a:t>
            </a:r>
          </a:p>
          <a:p>
            <a:r>
              <a:rPr lang="en-US" dirty="0" smtClean="0"/>
              <a:t>R code is typed here when it is in the process of being edited (you can also use notepad, notepad ++, etc.).</a:t>
            </a:r>
            <a:endParaRPr lang="en-US" dirty="0"/>
          </a:p>
        </p:txBody>
      </p:sp>
      <p:sp>
        <p:nvSpPr>
          <p:cNvPr id="7" name="TextBox 27"/>
          <p:cNvSpPr txBox="1"/>
          <p:nvPr/>
        </p:nvSpPr>
        <p:spPr>
          <a:xfrm>
            <a:off x="7702362" y="1175251"/>
            <a:ext cx="1371599"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smtClean="0"/>
              <a:t>R Graphics: </a:t>
            </a:r>
          </a:p>
          <a:p>
            <a:r>
              <a:rPr lang="en-US" dirty="0" smtClean="0"/>
              <a:t>Graphics are displayed in this window after plot() or another graphics function is executed in R Console. </a:t>
            </a:r>
            <a:endParaRPr lang="en-US" dirty="0"/>
          </a:p>
        </p:txBody>
      </p:sp>
    </p:spTree>
    <p:extLst>
      <p:ext uri="{BB962C8B-B14F-4D97-AF65-F5344CB8AC3E}">
        <p14:creationId xmlns:p14="http://schemas.microsoft.com/office/powerpoint/2010/main" val="32548310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9111" y="1175251"/>
            <a:ext cx="6285413" cy="5168002"/>
          </a:xfrm>
          <a:prstGeom prst="rect">
            <a:avLst/>
          </a:prstGeom>
        </p:spPr>
      </p:pic>
    </p:spTree>
    <p:extLst>
      <p:ext uri="{BB962C8B-B14F-4D97-AF65-F5344CB8AC3E}">
        <p14:creationId xmlns:p14="http://schemas.microsoft.com/office/powerpoint/2010/main" val="3714545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9110" y="1175252"/>
            <a:ext cx="6285414" cy="5168002"/>
          </a:xfrm>
          <a:prstGeom prst="rect">
            <a:avLst/>
          </a:prstGeom>
        </p:spPr>
      </p:pic>
    </p:spTree>
    <p:extLst>
      <p:ext uri="{BB962C8B-B14F-4D97-AF65-F5344CB8AC3E}">
        <p14:creationId xmlns:p14="http://schemas.microsoft.com/office/powerpoint/2010/main" val="21706872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9111" y="1175251"/>
            <a:ext cx="6285414" cy="5168002"/>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24363106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9111" y="1175251"/>
            <a:ext cx="6285413" cy="5168002"/>
          </a:xfrm>
          <a:prstGeom prst="rect">
            <a:avLst/>
          </a:prstGeom>
        </p:spPr>
      </p:pic>
    </p:spTree>
    <p:extLst>
      <p:ext uri="{BB962C8B-B14F-4D97-AF65-F5344CB8AC3E}">
        <p14:creationId xmlns:p14="http://schemas.microsoft.com/office/powerpoint/2010/main" val="3030706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29111" y="1175251"/>
            <a:ext cx="6285413" cy="5168002"/>
          </a:xfrm>
          <a:prstGeom prst="rect">
            <a:avLst/>
          </a:prstGeom>
        </p:spPr>
      </p:pic>
    </p:spTree>
    <p:extLst>
      <p:ext uri="{BB962C8B-B14F-4D97-AF65-F5344CB8AC3E}">
        <p14:creationId xmlns:p14="http://schemas.microsoft.com/office/powerpoint/2010/main" val="37336984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29111" y="1175251"/>
            <a:ext cx="6285413" cy="5168002"/>
          </a:xfrm>
          <a:prstGeom prst="rect">
            <a:avLst/>
          </a:prstGeom>
        </p:spPr>
      </p:pic>
    </p:spTree>
    <p:extLst>
      <p:ext uri="{BB962C8B-B14F-4D97-AF65-F5344CB8AC3E}">
        <p14:creationId xmlns:p14="http://schemas.microsoft.com/office/powerpoint/2010/main" val="4032047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3175" y="1175251"/>
            <a:ext cx="6281349" cy="5168001"/>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19073276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3175" y="1175251"/>
            <a:ext cx="6281349" cy="5168001"/>
          </a:xfrm>
          <a:prstGeom prst="rect">
            <a:avLst/>
          </a:prstGeom>
        </p:spPr>
      </p:pic>
    </p:spTree>
    <p:extLst>
      <p:ext uri="{BB962C8B-B14F-4D97-AF65-F5344CB8AC3E}">
        <p14:creationId xmlns:p14="http://schemas.microsoft.com/office/powerpoint/2010/main" val="35452723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Statistics for MLRA Soil Survey</a:t>
            </a:r>
            <a:endParaRPr lang="en-US" dirty="0"/>
          </a:p>
        </p:txBody>
      </p:sp>
      <p:sp>
        <p:nvSpPr>
          <p:cNvPr id="3" name="Content Placeholder 2"/>
          <p:cNvSpPr>
            <a:spLocks noGrp="1"/>
          </p:cNvSpPr>
          <p:nvPr>
            <p:ph idx="1"/>
          </p:nvPr>
        </p:nvSpPr>
        <p:spPr>
          <a:xfrm>
            <a:off x="628650" y="1325563"/>
            <a:ext cx="7886700" cy="5167842"/>
          </a:xfrm>
        </p:spPr>
        <p:txBody>
          <a:bodyPr>
            <a:normAutofit/>
          </a:bodyPr>
          <a:lstStyle/>
          <a:p>
            <a:pPr marL="285750" lvl="2" indent="-285750">
              <a:spcBef>
                <a:spcPts val="750"/>
              </a:spcBef>
            </a:pPr>
            <a:r>
              <a:rPr lang="en-US" sz="2100" dirty="0"/>
              <a:t>Webinar </a:t>
            </a:r>
            <a:r>
              <a:rPr lang="en-US" sz="2100" dirty="0" smtClean="0"/>
              <a:t>objectives</a:t>
            </a:r>
          </a:p>
          <a:p>
            <a:pPr marL="0" lvl="2" indent="0">
              <a:spcBef>
                <a:spcPts val="750"/>
              </a:spcBef>
              <a:buNone/>
            </a:pPr>
            <a:r>
              <a:rPr lang="en-US" dirty="0"/>
              <a:t>	S</a:t>
            </a:r>
            <a:r>
              <a:rPr lang="en-US" dirty="0" smtClean="0"/>
              <a:t>tep back and review some basics</a:t>
            </a:r>
          </a:p>
          <a:p>
            <a:pPr marL="0" lvl="2" indent="0">
              <a:spcBef>
                <a:spcPts val="750"/>
              </a:spcBef>
              <a:buNone/>
            </a:pPr>
            <a:r>
              <a:rPr lang="en-US" dirty="0"/>
              <a:t>	</a:t>
            </a:r>
            <a:r>
              <a:rPr lang="en-US" dirty="0" smtClean="0"/>
              <a:t>Gentle introduction to R</a:t>
            </a:r>
          </a:p>
          <a:p>
            <a:pPr marL="0" lvl="2" indent="0">
              <a:spcBef>
                <a:spcPts val="750"/>
              </a:spcBef>
              <a:buNone/>
            </a:pPr>
            <a:r>
              <a:rPr lang="en-US" dirty="0"/>
              <a:t>	</a:t>
            </a:r>
            <a:r>
              <a:rPr lang="en-US" dirty="0" smtClean="0"/>
              <a:t>Link to packages developed and presented earlier – </a:t>
            </a:r>
            <a:r>
              <a:rPr lang="en-US" dirty="0" err="1" smtClean="0"/>
              <a:t>soilDB</a:t>
            </a:r>
            <a:r>
              <a:rPr lang="en-US" dirty="0" smtClean="0"/>
              <a:t>, AQP</a:t>
            </a:r>
          </a:p>
          <a:p>
            <a:pPr marL="0" lvl="2" indent="0">
              <a:spcBef>
                <a:spcPts val="750"/>
              </a:spcBef>
              <a:buNone/>
            </a:pPr>
            <a:endParaRPr lang="en-US" sz="1300" dirty="0"/>
          </a:p>
          <a:p>
            <a:pPr marL="285750" lvl="2" indent="-285750">
              <a:spcBef>
                <a:spcPts val="750"/>
              </a:spcBef>
            </a:pPr>
            <a:r>
              <a:rPr lang="en-US" sz="2100" dirty="0"/>
              <a:t>Why is R on your </a:t>
            </a:r>
            <a:r>
              <a:rPr lang="en-US" sz="2100" dirty="0" smtClean="0"/>
              <a:t>machine?</a:t>
            </a:r>
          </a:p>
          <a:p>
            <a:pPr marL="0" lvl="2" indent="0">
              <a:spcBef>
                <a:spcPts val="750"/>
              </a:spcBef>
              <a:buNone/>
            </a:pPr>
            <a:r>
              <a:rPr lang="en-US" dirty="0"/>
              <a:t>	</a:t>
            </a:r>
            <a:r>
              <a:rPr lang="en-US" dirty="0" smtClean="0"/>
              <a:t>The cost is right</a:t>
            </a:r>
          </a:p>
          <a:p>
            <a:pPr marL="0" lvl="2" indent="0">
              <a:spcBef>
                <a:spcPts val="750"/>
              </a:spcBef>
              <a:buNone/>
            </a:pPr>
            <a:r>
              <a:rPr lang="en-US" dirty="0"/>
              <a:t>	</a:t>
            </a:r>
            <a:r>
              <a:rPr lang="en-US" dirty="0" smtClean="0"/>
              <a:t>The functionality is huge</a:t>
            </a:r>
          </a:p>
          <a:p>
            <a:pPr marL="0" lvl="2" indent="0">
              <a:spcBef>
                <a:spcPts val="750"/>
              </a:spcBef>
              <a:buNone/>
            </a:pPr>
            <a:r>
              <a:rPr lang="en-US" dirty="0"/>
              <a:t>	</a:t>
            </a:r>
            <a:r>
              <a:rPr lang="en-US" dirty="0" smtClean="0"/>
              <a:t>The user base is large</a:t>
            </a:r>
          </a:p>
          <a:p>
            <a:pPr marL="0" lvl="2" indent="0">
              <a:spcBef>
                <a:spcPts val="750"/>
              </a:spcBef>
              <a:buNone/>
            </a:pPr>
            <a:r>
              <a:rPr lang="en-US" dirty="0"/>
              <a:t>	</a:t>
            </a:r>
            <a:r>
              <a:rPr lang="en-US" dirty="0" smtClean="0"/>
              <a:t>Shift in NCSS effort from inventory to refinement, synthesis, correlation</a:t>
            </a:r>
          </a:p>
          <a:p>
            <a:pPr marL="0" lvl="2" indent="0">
              <a:spcBef>
                <a:spcPts val="750"/>
              </a:spcBef>
              <a:buNone/>
            </a:pPr>
            <a:endParaRPr lang="en-US" sz="1300" dirty="0" smtClean="0"/>
          </a:p>
          <a:p>
            <a:pPr marL="285750" lvl="2" indent="-285750">
              <a:spcBef>
                <a:spcPts val="750"/>
              </a:spcBef>
            </a:pPr>
            <a:r>
              <a:rPr lang="en-US" sz="2100" dirty="0" smtClean="0"/>
              <a:t>Prelude </a:t>
            </a:r>
            <a:r>
              <a:rPr lang="en-US" sz="2100" dirty="0"/>
              <a:t>to development of training class in </a:t>
            </a:r>
            <a:r>
              <a:rPr lang="en-US" sz="2100" dirty="0" smtClean="0"/>
              <a:t>“Statistics for Soil Survey”</a:t>
            </a:r>
          </a:p>
          <a:p>
            <a:pPr marL="0" lvl="3" indent="0">
              <a:spcBef>
                <a:spcPts val="750"/>
              </a:spcBef>
              <a:buNone/>
            </a:pPr>
            <a:r>
              <a:rPr lang="en-US" dirty="0"/>
              <a:t>	</a:t>
            </a:r>
            <a:r>
              <a:rPr lang="en-US" sz="1500" dirty="0" smtClean="0"/>
              <a:t>A comprehensive course in statistics, geared to soil survey applications, built around the R 	environment. The goal is to develop a working knowledge of quantitative techniques that    	will be increasingly employed in the future.</a:t>
            </a:r>
          </a:p>
          <a:p>
            <a:pPr marL="285750" lvl="2" indent="-285750">
              <a:spcBef>
                <a:spcPts val="750"/>
              </a:spcBef>
            </a:pPr>
            <a:endParaRPr lang="en-US" dirty="0" smtClean="0"/>
          </a:p>
          <a:p>
            <a:pPr marL="0" lvl="2" indent="0">
              <a:spcBef>
                <a:spcPts val="750"/>
              </a:spcBef>
              <a:buNone/>
            </a:pPr>
            <a:endParaRPr lang="en-US" dirty="0"/>
          </a:p>
          <a:p>
            <a:pPr marL="0" indent="0">
              <a:buNone/>
            </a:pPr>
            <a:endParaRPr lang="en-US" dirty="0"/>
          </a:p>
        </p:txBody>
      </p:sp>
    </p:spTree>
    <p:extLst>
      <p:ext uri="{BB962C8B-B14F-4D97-AF65-F5344CB8AC3E}">
        <p14:creationId xmlns:p14="http://schemas.microsoft.com/office/powerpoint/2010/main" val="165624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33174" y="1175251"/>
            <a:ext cx="6281349" cy="5168001"/>
          </a:xfrm>
          <a:prstGeom prst="rect">
            <a:avLst/>
          </a:prstGeom>
        </p:spPr>
      </p:pic>
    </p:spTree>
    <p:extLst>
      <p:ext uri="{BB962C8B-B14F-4D97-AF65-F5344CB8AC3E}">
        <p14:creationId xmlns:p14="http://schemas.microsoft.com/office/powerpoint/2010/main" val="41639769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3175" y="1175250"/>
            <a:ext cx="6281348" cy="5168001"/>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3175" y="1175251"/>
            <a:ext cx="6281348" cy="5168001"/>
          </a:xfrm>
          <a:prstGeom prst="rect">
            <a:avLst/>
          </a:prstGeom>
        </p:spPr>
      </p:pic>
    </p:spTree>
    <p:extLst>
      <p:ext uri="{BB962C8B-B14F-4D97-AF65-F5344CB8AC3E}">
        <p14:creationId xmlns:p14="http://schemas.microsoft.com/office/powerpoint/2010/main" val="429151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3175" y="1175249"/>
            <a:ext cx="6281348" cy="5168002"/>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 Objects</a:t>
            </a:r>
            <a:endParaRPr lang="en-US" dirty="0"/>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3175" y="1175250"/>
            <a:ext cx="6281348" cy="5168001"/>
          </a:xfrm>
          <a:prstGeom prst="rect">
            <a:avLst/>
          </a:prstGeom>
        </p:spPr>
      </p:pic>
    </p:spTree>
    <p:extLst>
      <p:ext uri="{BB962C8B-B14F-4D97-AF65-F5344CB8AC3E}">
        <p14:creationId xmlns:p14="http://schemas.microsoft.com/office/powerpoint/2010/main" val="315072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3175" y="1175249"/>
            <a:ext cx="6281348" cy="5168002"/>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3175" y="1175249"/>
            <a:ext cx="6281348" cy="5168002"/>
          </a:xfrm>
          <a:prstGeom prst="rect">
            <a:avLst/>
          </a:prstGeom>
          <a:ln>
            <a:noFill/>
          </a:ln>
        </p:spPr>
      </p:pic>
    </p:spTree>
    <p:extLst>
      <p:ext uri="{BB962C8B-B14F-4D97-AF65-F5344CB8AC3E}">
        <p14:creationId xmlns:p14="http://schemas.microsoft.com/office/powerpoint/2010/main" val="110667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3175" y="1175250"/>
            <a:ext cx="6281348" cy="516800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33175" y="1175249"/>
            <a:ext cx="6281348" cy="5168002"/>
          </a:xfrm>
          <a:prstGeom prst="rect">
            <a:avLst/>
          </a:prstGeom>
        </p:spPr>
      </p:pic>
      <p:sp>
        <p:nvSpPr>
          <p:cNvPr id="2" name="Title 1"/>
          <p:cNvSpPr>
            <a:spLocks noGrp="1"/>
          </p:cNvSpPr>
          <p:nvPr>
            <p:ph type="title"/>
          </p:nvPr>
        </p:nvSpPr>
        <p:spPr>
          <a:xfrm>
            <a:off x="628650" y="0"/>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1326" y="1175249"/>
            <a:ext cx="6281348" cy="5168002"/>
          </a:xfrm>
          <a:prstGeom prst="rect">
            <a:avLst/>
          </a:prstGeom>
        </p:spPr>
      </p:pic>
    </p:spTree>
    <p:extLst>
      <p:ext uri="{BB962C8B-B14F-4D97-AF65-F5344CB8AC3E}">
        <p14:creationId xmlns:p14="http://schemas.microsoft.com/office/powerpoint/2010/main" val="138275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1433175" y="1175249"/>
            <a:ext cx="6281348" cy="5168002"/>
            <a:chOff x="1293838" y="881424"/>
            <a:chExt cx="6281348" cy="5168002"/>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11671" y="4821382"/>
              <a:ext cx="2917371" cy="197070"/>
            </a:xfrm>
            <a:prstGeom prst="rect">
              <a:avLst/>
            </a:prstGeom>
          </p:spPr>
        </p:pic>
      </p:gr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33175" y="1175249"/>
            <a:ext cx="6281348" cy="5168002"/>
          </a:xfrm>
          <a:prstGeom prst="rect">
            <a:avLst/>
          </a:prstGeom>
        </p:spPr>
      </p:pic>
    </p:spTree>
    <p:extLst>
      <p:ext uri="{BB962C8B-B14F-4D97-AF65-F5344CB8AC3E}">
        <p14:creationId xmlns:p14="http://schemas.microsoft.com/office/powerpoint/2010/main" val="347140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1541417" y="5109665"/>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11671" y="4821382"/>
              <a:ext cx="2917371" cy="197070"/>
            </a:xfrm>
            <a:prstGeom prst="rect">
              <a:avLst/>
            </a:prstGeom>
          </p:spPr>
        </p:pic>
      </p:grpSp>
      <p:grpSp>
        <p:nvGrpSpPr>
          <p:cNvPr id="6" name="Group 5"/>
          <p:cNvGrpSpPr/>
          <p:nvPr/>
        </p:nvGrpSpPr>
        <p:grpSpPr>
          <a:xfrm>
            <a:off x="1431325"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533525" y="4593138"/>
            <a:ext cx="3200400" cy="1619250"/>
          </a:xfrm>
          <a:prstGeom prst="rect">
            <a:avLst/>
          </a:prstGeom>
        </p:spPr>
      </p:pic>
    </p:spTree>
    <p:extLst>
      <p:ext uri="{BB962C8B-B14F-4D97-AF65-F5344CB8AC3E}">
        <p14:creationId xmlns:p14="http://schemas.microsoft.com/office/powerpoint/2010/main" val="384641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 Installing Packages</a:t>
            </a:r>
            <a:endParaRPr lang="en-US" dirty="0"/>
          </a:p>
        </p:txBody>
      </p:sp>
      <p:grpSp>
        <p:nvGrpSpPr>
          <p:cNvPr id="9" name="Group 8"/>
          <p:cNvGrpSpPr/>
          <p:nvPr/>
        </p:nvGrpSpPr>
        <p:grpSpPr>
          <a:xfrm>
            <a:off x="1433175" y="1175250"/>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62470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Applications for Soil Survey</a:t>
            </a:r>
            <a:endParaRPr lang="en-US" dirty="0"/>
          </a:p>
        </p:txBody>
      </p:sp>
      <p:pic>
        <p:nvPicPr>
          <p:cNvPr id="7" name="Picture 6"/>
          <p:cNvPicPr>
            <a:picLocks noChangeAspect="1"/>
          </p:cNvPicPr>
          <p:nvPr/>
        </p:nvPicPr>
        <p:blipFill>
          <a:blip r:embed="rId3"/>
          <a:stretch>
            <a:fillRect/>
          </a:stretch>
        </p:blipFill>
        <p:spPr>
          <a:xfrm>
            <a:off x="628651" y="987362"/>
            <a:ext cx="7886699" cy="5323498"/>
          </a:xfrm>
          <a:prstGeom prst="rect">
            <a:avLst/>
          </a:prstGeom>
          <a:ln>
            <a:solidFill>
              <a:schemeClr val="tx1"/>
            </a:solidFill>
          </a:ln>
        </p:spPr>
      </p:pic>
    </p:spTree>
    <p:extLst>
      <p:ext uri="{BB962C8B-B14F-4D97-AF65-F5344CB8AC3E}">
        <p14:creationId xmlns:p14="http://schemas.microsoft.com/office/powerpoint/2010/main" val="1640483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Applications for Soil Survey</a:t>
            </a:r>
            <a:endParaRPr lang="en-US" dirty="0"/>
          </a:p>
        </p:txBody>
      </p:sp>
      <p:pic>
        <p:nvPicPr>
          <p:cNvPr id="10" name="Picture 9"/>
          <p:cNvPicPr>
            <a:picLocks noChangeAspect="1"/>
          </p:cNvPicPr>
          <p:nvPr/>
        </p:nvPicPr>
        <p:blipFill>
          <a:blip r:embed="rId3"/>
          <a:stretch>
            <a:fillRect/>
          </a:stretch>
        </p:blipFill>
        <p:spPr>
          <a:xfrm>
            <a:off x="1038116" y="987361"/>
            <a:ext cx="7067766" cy="5168004"/>
          </a:xfrm>
          <a:prstGeom prst="rect">
            <a:avLst/>
          </a:prstGeom>
        </p:spPr>
      </p:pic>
    </p:spTree>
    <p:extLst>
      <p:ext uri="{BB962C8B-B14F-4D97-AF65-F5344CB8AC3E}">
        <p14:creationId xmlns:p14="http://schemas.microsoft.com/office/powerpoint/2010/main" val="4282513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Statistics for MLRA Soil Survey</a:t>
            </a:r>
            <a:endParaRPr lang="en-US" dirty="0"/>
          </a:p>
        </p:txBody>
      </p:sp>
      <p:sp>
        <p:nvSpPr>
          <p:cNvPr id="3" name="Content Placeholder 2"/>
          <p:cNvSpPr>
            <a:spLocks noGrp="1"/>
          </p:cNvSpPr>
          <p:nvPr>
            <p:ph idx="1"/>
          </p:nvPr>
        </p:nvSpPr>
        <p:spPr>
          <a:xfrm>
            <a:off x="628650" y="1325563"/>
            <a:ext cx="7886700" cy="5467870"/>
          </a:xfrm>
        </p:spPr>
        <p:txBody>
          <a:bodyPr>
            <a:normAutofit/>
          </a:bodyPr>
          <a:lstStyle/>
          <a:p>
            <a:pPr marL="285750" lvl="2" indent="-285750">
              <a:spcBef>
                <a:spcPts val="750"/>
              </a:spcBef>
            </a:pPr>
            <a:r>
              <a:rPr lang="en-US" sz="2100" dirty="0"/>
              <a:t>Why is the training needed</a:t>
            </a:r>
            <a:r>
              <a:rPr lang="en-US" sz="2100" dirty="0" smtClean="0"/>
              <a:t>?</a:t>
            </a:r>
          </a:p>
          <a:p>
            <a:pPr marL="342900" lvl="3" indent="0">
              <a:spcBef>
                <a:spcPts val="750"/>
              </a:spcBef>
              <a:buNone/>
            </a:pPr>
            <a:r>
              <a:rPr lang="en-US" dirty="0"/>
              <a:t>	</a:t>
            </a:r>
            <a:r>
              <a:rPr lang="en-US" sz="1500" dirty="0" smtClean="0"/>
              <a:t>Opportunities to learn these techniques is limited at the undergraduate level</a:t>
            </a:r>
          </a:p>
          <a:p>
            <a:pPr marL="342900" lvl="3" indent="0">
              <a:spcBef>
                <a:spcPts val="750"/>
              </a:spcBef>
              <a:buNone/>
            </a:pPr>
            <a:r>
              <a:rPr lang="en-US" sz="1500" dirty="0"/>
              <a:t>	</a:t>
            </a:r>
            <a:r>
              <a:rPr lang="en-US" sz="1500" dirty="0" smtClean="0"/>
              <a:t>Long standing goal of the SSD to have a course in statistics</a:t>
            </a:r>
          </a:p>
          <a:p>
            <a:pPr marL="342900" lvl="3" indent="0">
              <a:spcBef>
                <a:spcPts val="750"/>
              </a:spcBef>
              <a:buNone/>
            </a:pPr>
            <a:r>
              <a:rPr lang="en-US" sz="1500" dirty="0"/>
              <a:t>	</a:t>
            </a:r>
            <a:r>
              <a:rPr lang="en-US" sz="1500" dirty="0" smtClean="0"/>
              <a:t>There will be a greater need to use these tools for current and future duties</a:t>
            </a:r>
          </a:p>
          <a:p>
            <a:pPr marL="342900" lvl="3" indent="0">
              <a:spcBef>
                <a:spcPts val="750"/>
              </a:spcBef>
              <a:buNone/>
            </a:pPr>
            <a:r>
              <a:rPr lang="en-US" sz="1500" dirty="0"/>
              <a:t>	</a:t>
            </a:r>
            <a:r>
              <a:rPr lang="en-US" sz="1500" dirty="0" smtClean="0"/>
              <a:t>	Mapping of unmapped federal lands via Digital Soil Mapping techniques</a:t>
            </a:r>
          </a:p>
          <a:p>
            <a:pPr marL="342900" lvl="3" indent="0">
              <a:spcBef>
                <a:spcPts val="750"/>
              </a:spcBef>
              <a:buNone/>
            </a:pPr>
            <a:r>
              <a:rPr lang="en-US" sz="1500" dirty="0"/>
              <a:t>	</a:t>
            </a:r>
            <a:r>
              <a:rPr lang="en-US" sz="1500" dirty="0" smtClean="0"/>
              <a:t>	Consistently characterize/classify Ecological Site products</a:t>
            </a:r>
          </a:p>
          <a:p>
            <a:pPr marL="342900" lvl="3" indent="0">
              <a:spcBef>
                <a:spcPts val="750"/>
              </a:spcBef>
              <a:buNone/>
            </a:pPr>
            <a:r>
              <a:rPr lang="en-US" sz="1500" dirty="0"/>
              <a:t>	</a:t>
            </a:r>
            <a:r>
              <a:rPr lang="en-US" sz="1500" dirty="0" smtClean="0"/>
              <a:t>	Soil survey refinement (disaggregation) </a:t>
            </a:r>
          </a:p>
          <a:p>
            <a:pPr marL="342900" lvl="3" indent="0">
              <a:spcBef>
                <a:spcPts val="750"/>
              </a:spcBef>
              <a:buNone/>
            </a:pPr>
            <a:r>
              <a:rPr lang="en-US" sz="1500" dirty="0"/>
              <a:t>	</a:t>
            </a:r>
            <a:r>
              <a:rPr lang="en-US" sz="1500" dirty="0" smtClean="0"/>
              <a:t>	Consistent methods for determining and populating database</a:t>
            </a:r>
          </a:p>
          <a:p>
            <a:pPr marL="342900" lvl="3" indent="0">
              <a:spcBef>
                <a:spcPts val="750"/>
              </a:spcBef>
              <a:buNone/>
            </a:pPr>
            <a:r>
              <a:rPr lang="en-US" sz="1500" dirty="0"/>
              <a:t>	</a:t>
            </a:r>
            <a:r>
              <a:rPr lang="en-US" sz="1500" dirty="0" smtClean="0"/>
              <a:t>	Consistent methods for evaluating data – correlation, design of   				study/investigation</a:t>
            </a:r>
          </a:p>
          <a:p>
            <a:pPr marL="0" lvl="2" indent="0">
              <a:spcBef>
                <a:spcPts val="750"/>
              </a:spcBef>
              <a:buNone/>
            </a:pPr>
            <a:endParaRPr lang="en-US" sz="1300" dirty="0"/>
          </a:p>
          <a:p>
            <a:pPr marL="285750" lvl="2" indent="-285750">
              <a:spcBef>
                <a:spcPts val="750"/>
              </a:spcBef>
            </a:pPr>
            <a:r>
              <a:rPr lang="en-US" sz="2100" dirty="0"/>
              <a:t>Where </a:t>
            </a:r>
            <a:r>
              <a:rPr lang="en-US" sz="2100" dirty="0" smtClean="0"/>
              <a:t>can “Statistics </a:t>
            </a:r>
            <a:r>
              <a:rPr lang="en-US" sz="2100" dirty="0"/>
              <a:t>for Soil Survey” </a:t>
            </a:r>
            <a:r>
              <a:rPr lang="en-US" sz="2100" dirty="0" smtClean="0"/>
              <a:t> be found? 	</a:t>
            </a:r>
            <a:r>
              <a:rPr lang="en-US" dirty="0" smtClean="0">
                <a:hlinkClick r:id="rId3"/>
              </a:rPr>
              <a:t>http://www2.gru.wvu.edu/~tdavello/files/stats/table_of_contents.html</a:t>
            </a:r>
            <a:endParaRPr lang="en-US" dirty="0" smtClean="0"/>
          </a:p>
          <a:p>
            <a:pPr marL="0" indent="0">
              <a:buNone/>
            </a:pPr>
            <a:r>
              <a:rPr lang="en-US" sz="1500" dirty="0" smtClean="0"/>
              <a:t>                The final site may change, but this will be the repository for the foreseeable future</a:t>
            </a:r>
          </a:p>
          <a:p>
            <a:pPr marL="0" indent="0">
              <a:buNone/>
            </a:pPr>
            <a:endParaRPr lang="en-US" sz="1300" dirty="0" smtClean="0"/>
          </a:p>
          <a:p>
            <a:pPr marL="285750" lvl="2" indent="-285750">
              <a:spcBef>
                <a:spcPts val="750"/>
              </a:spcBef>
            </a:pPr>
            <a:r>
              <a:rPr lang="en-US" sz="2100" dirty="0" smtClean="0"/>
              <a:t>Purpose of </a:t>
            </a:r>
            <a:r>
              <a:rPr lang="en-US" sz="2100" dirty="0"/>
              <a:t>“Statistics for Soil Survey” </a:t>
            </a:r>
            <a:r>
              <a:rPr lang="en-US" sz="2100" dirty="0" smtClean="0"/>
              <a:t>web page?</a:t>
            </a:r>
            <a:endParaRPr lang="en-US" sz="2100" dirty="0"/>
          </a:p>
          <a:p>
            <a:pPr marL="0" indent="0">
              <a:buNone/>
            </a:pPr>
            <a:endParaRPr lang="en-US" sz="1400" dirty="0"/>
          </a:p>
        </p:txBody>
      </p:sp>
    </p:spTree>
    <p:extLst>
      <p:ext uri="{BB962C8B-B14F-4D97-AF65-F5344CB8AC3E}">
        <p14:creationId xmlns:p14="http://schemas.microsoft.com/office/powerpoint/2010/main" val="796720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1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1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1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1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1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1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1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1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1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Applications for Soil Survey</a:t>
            </a:r>
            <a:endParaRPr lang="en-US" dirty="0"/>
          </a:p>
        </p:txBody>
      </p:sp>
      <p:pic>
        <p:nvPicPr>
          <p:cNvPr id="8" name="Picture 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38116" y="987361"/>
            <a:ext cx="7067765" cy="5168004"/>
          </a:xfrm>
          <a:prstGeom prst="rect">
            <a:avLst/>
          </a:prstGeom>
          <a:ln>
            <a:solidFill>
              <a:schemeClr val="tx1"/>
            </a:solidFill>
          </a:ln>
        </p:spPr>
      </p:pic>
    </p:spTree>
    <p:extLst>
      <p:ext uri="{BB962C8B-B14F-4D97-AF65-F5344CB8AC3E}">
        <p14:creationId xmlns:p14="http://schemas.microsoft.com/office/powerpoint/2010/main" val="32659063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Applications for Soil Survey</a:t>
            </a:r>
            <a:endParaRPr lang="en-US" dirty="0"/>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38119" y="987361"/>
            <a:ext cx="7067763" cy="5168004"/>
          </a:xfrm>
          <a:prstGeom prst="rect">
            <a:avLst/>
          </a:prstGeom>
          <a:ln>
            <a:solidFill>
              <a:schemeClr val="tx1"/>
            </a:solidFill>
          </a:ln>
        </p:spPr>
      </p:pic>
    </p:spTree>
    <p:extLst>
      <p:ext uri="{BB962C8B-B14F-4D97-AF65-F5344CB8AC3E}">
        <p14:creationId xmlns:p14="http://schemas.microsoft.com/office/powerpoint/2010/main" val="41929238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err="1" smtClean="0"/>
              <a:t>Rstudio</a:t>
            </a:r>
            <a:r>
              <a:rPr lang="en-US" dirty="0" smtClean="0"/>
              <a:t> Applications for Soil Survey</a:t>
            </a:r>
            <a:endParaRPr lang="en-US" dirty="0"/>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38118" y="987361"/>
            <a:ext cx="7067763" cy="5168004"/>
          </a:xfrm>
          <a:prstGeom prst="rect">
            <a:avLst/>
          </a:prstGeom>
          <a:ln>
            <a:solidFill>
              <a:schemeClr val="tx1"/>
            </a:solidFill>
          </a:ln>
        </p:spPr>
      </p:pic>
    </p:spTree>
    <p:extLst>
      <p:ext uri="{BB962C8B-B14F-4D97-AF65-F5344CB8AC3E}">
        <p14:creationId xmlns:p14="http://schemas.microsoft.com/office/powerpoint/2010/main" val="7344462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Suggested NASIS Queries for Data Extraction</a:t>
            </a:r>
            <a:endParaRPr lang="en-US" dirty="0"/>
          </a:p>
        </p:txBody>
      </p:sp>
      <p:sp>
        <p:nvSpPr>
          <p:cNvPr id="8" name="Content Placeholder 2"/>
          <p:cNvSpPr>
            <a:spLocks noGrp="1"/>
          </p:cNvSpPr>
          <p:nvPr>
            <p:ph idx="1"/>
          </p:nvPr>
        </p:nvSpPr>
        <p:spPr>
          <a:xfrm>
            <a:off x="628650" y="1325563"/>
            <a:ext cx="7886700" cy="5467870"/>
          </a:xfrm>
        </p:spPr>
        <p:txBody>
          <a:bodyPr>
            <a:normAutofit/>
          </a:bodyPr>
          <a:lstStyle/>
          <a:p>
            <a:r>
              <a:rPr lang="en-US" i="1" dirty="0" smtClean="0"/>
              <a:t>Pangaea </a:t>
            </a:r>
            <a:r>
              <a:rPr lang="en-US" i="1" dirty="0"/>
              <a:t>query POINT - Pedon/Site/Transect by Current Taxon Name. </a:t>
            </a:r>
            <a:r>
              <a:rPr lang="en-US" sz="1500" dirty="0"/>
              <a:t>This accepts a Taxon Name, for example, </a:t>
            </a:r>
            <a:r>
              <a:rPr lang="en-US" sz="1500" dirty="0" smtClean="0"/>
              <a:t>Gauley.</a:t>
            </a:r>
            <a:endParaRPr lang="en-US" sz="1500" dirty="0"/>
          </a:p>
          <a:p>
            <a:r>
              <a:rPr lang="en-US" i="1" dirty="0"/>
              <a:t>Pangea query POINT - Pedon/Site by Correlated </a:t>
            </a:r>
            <a:r>
              <a:rPr lang="en-US" i="1" dirty="0" smtClean="0"/>
              <a:t>Name. </a:t>
            </a:r>
            <a:endParaRPr lang="en-US" dirty="0"/>
          </a:p>
          <a:p>
            <a:r>
              <a:rPr lang="en-US" i="1" dirty="0"/>
              <a:t>Pangea query POINT - Pedon/Site/Transects by User Pedon ID (2100 Max). </a:t>
            </a:r>
            <a:r>
              <a:rPr lang="en-US" sz="1500" dirty="0"/>
              <a:t>This accepts a comma delimited list, for example, 95IL151005E, 94IL153001, 95IL153001, 92IL163017.</a:t>
            </a:r>
          </a:p>
          <a:p>
            <a:r>
              <a:rPr lang="en-US" i="1" dirty="0"/>
              <a:t>Pangea query POINT - Pedon/Site/Transects by Pedon Rec ID (2100 Max). </a:t>
            </a:r>
            <a:r>
              <a:rPr lang="en-US" sz="1500" dirty="0"/>
              <a:t>This accepts a comma delimited list, for example, 44249, 175077, 101806, 44411.</a:t>
            </a:r>
          </a:p>
          <a:p>
            <a:r>
              <a:rPr lang="en-US" i="1" dirty="0"/>
              <a:t>Pangea query POINT - </a:t>
            </a:r>
            <a:r>
              <a:rPr lang="en-US" i="1" dirty="0" err="1"/>
              <a:t>PedonHorizon</a:t>
            </a:r>
            <a:r>
              <a:rPr lang="en-US" i="1" dirty="0"/>
              <a:t>/Site/Transect by </a:t>
            </a:r>
            <a:r>
              <a:rPr lang="en-US" i="1" dirty="0" err="1"/>
              <a:t>HorizonRecID</a:t>
            </a:r>
            <a:r>
              <a:rPr lang="en-US" i="1" dirty="0"/>
              <a:t> (2100 Max). </a:t>
            </a:r>
            <a:r>
              <a:rPr lang="en-US" sz="1500" dirty="0"/>
              <a:t>This accepts a comma delimited list, for example, 210618, 210619, 853291, 208951.</a:t>
            </a:r>
          </a:p>
          <a:p>
            <a:pPr marL="285750" lvl="2" indent="-285750">
              <a:spcBef>
                <a:spcPts val="750"/>
              </a:spcBef>
            </a:pPr>
            <a:endParaRPr lang="en-US" sz="2100" dirty="0" smtClean="0"/>
          </a:p>
          <a:p>
            <a:pPr marL="285750" lvl="2" indent="-285750">
              <a:spcBef>
                <a:spcPts val="750"/>
              </a:spcBef>
            </a:pPr>
            <a:endParaRPr lang="en-US" sz="1500" dirty="0" smtClean="0"/>
          </a:p>
          <a:p>
            <a:pPr marL="0" lvl="2" indent="0">
              <a:spcBef>
                <a:spcPts val="750"/>
              </a:spcBef>
              <a:buNone/>
            </a:pPr>
            <a:endParaRPr lang="en-US" sz="1300" dirty="0"/>
          </a:p>
          <a:p>
            <a:pPr marL="0" indent="0">
              <a:buNone/>
            </a:pPr>
            <a:endParaRPr lang="en-US" sz="1400" dirty="0"/>
          </a:p>
        </p:txBody>
      </p:sp>
    </p:spTree>
    <p:extLst>
      <p:ext uri="{BB962C8B-B14F-4D97-AF65-F5344CB8AC3E}">
        <p14:creationId xmlns:p14="http://schemas.microsoft.com/office/powerpoint/2010/main" val="29244262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Your Data With R</a:t>
            </a:r>
            <a:endParaRPr lang="en-US" dirty="0"/>
          </a:p>
        </p:txBody>
      </p:sp>
      <p:sp>
        <p:nvSpPr>
          <p:cNvPr id="3" name="Content Placeholder 2"/>
          <p:cNvSpPr>
            <a:spLocks noGrp="1"/>
          </p:cNvSpPr>
          <p:nvPr>
            <p:ph idx="1"/>
          </p:nvPr>
        </p:nvSpPr>
        <p:spPr/>
        <p:txBody>
          <a:bodyPr/>
          <a:lstStyle/>
          <a:p>
            <a:r>
              <a:rPr lang="en-US" dirty="0" smtClean="0"/>
              <a:t>Import table</a:t>
            </a:r>
          </a:p>
          <a:p>
            <a:r>
              <a:rPr lang="en-US" dirty="0" smtClean="0"/>
              <a:t>Issue commands</a:t>
            </a:r>
          </a:p>
          <a:p>
            <a:pPr lvl="1"/>
            <a:r>
              <a:rPr lang="en-US" dirty="0" smtClean="0"/>
              <a:t>Summary</a:t>
            </a:r>
          </a:p>
          <a:p>
            <a:pPr lvl="1"/>
            <a:r>
              <a:rPr lang="en-US" dirty="0" smtClean="0"/>
              <a:t>Histograms</a:t>
            </a:r>
          </a:p>
          <a:p>
            <a:pPr lvl="1"/>
            <a:r>
              <a:rPr lang="en-US" dirty="0" smtClean="0"/>
              <a:t>Boxplots</a:t>
            </a:r>
          </a:p>
          <a:p>
            <a:r>
              <a:rPr lang="en-US" dirty="0" smtClean="0"/>
              <a:t>Evaluate</a:t>
            </a:r>
            <a:endParaRPr lang="en-US" dirty="0"/>
          </a:p>
        </p:txBody>
      </p:sp>
    </p:spTree>
    <p:extLst>
      <p:ext uri="{BB962C8B-B14F-4D97-AF65-F5344CB8AC3E}">
        <p14:creationId xmlns:p14="http://schemas.microsoft.com/office/powerpoint/2010/main" val="40043311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Data</a:t>
            </a:r>
            <a:endParaRPr lang="en-US" dirty="0"/>
          </a:p>
        </p:txBody>
      </p:sp>
      <p:sp>
        <p:nvSpPr>
          <p:cNvPr id="3" name="Content Placeholder 2"/>
          <p:cNvSpPr>
            <a:spLocks noGrp="1"/>
          </p:cNvSpPr>
          <p:nvPr>
            <p:ph idx="1"/>
          </p:nvPr>
        </p:nvSpPr>
        <p:spPr/>
        <p:txBody>
          <a:bodyPr/>
          <a:lstStyle/>
          <a:p>
            <a:r>
              <a:rPr lang="en-US" dirty="0" smtClean="0"/>
              <a:t>Look at one element at a time</a:t>
            </a:r>
          </a:p>
          <a:p>
            <a:pPr lvl="1"/>
            <a:r>
              <a:rPr lang="en-US" dirty="0" smtClean="0"/>
              <a:t>Like sand content</a:t>
            </a:r>
          </a:p>
          <a:p>
            <a:pPr lvl="1"/>
            <a:endParaRPr lang="en-US" dirty="0"/>
          </a:p>
          <a:p>
            <a:pPr lvl="1"/>
            <a:endParaRPr lang="en-US" dirty="0" smtClean="0"/>
          </a:p>
          <a:p>
            <a:r>
              <a:rPr lang="en-US" dirty="0" smtClean="0"/>
              <a:t>Think about the data element</a:t>
            </a:r>
          </a:p>
          <a:p>
            <a:pPr lvl="1"/>
            <a:r>
              <a:rPr lang="en-US" dirty="0" smtClean="0"/>
              <a:t>Where does the data come from?</a:t>
            </a:r>
          </a:p>
          <a:p>
            <a:pPr lvl="1"/>
            <a:r>
              <a:rPr lang="en-US" dirty="0" smtClean="0"/>
              <a:t>What does it represent?</a:t>
            </a:r>
          </a:p>
          <a:p>
            <a:pPr lvl="2"/>
            <a:r>
              <a:rPr lang="en-US" dirty="0" smtClean="0"/>
              <a:t>Is it a fair sampling of the component?</a:t>
            </a:r>
          </a:p>
          <a:p>
            <a:pPr lvl="2"/>
            <a:r>
              <a:rPr lang="en-US" dirty="0" smtClean="0"/>
              <a:t>Is there  bias in how the samples were collected?</a:t>
            </a:r>
            <a:endParaRPr lang="en-US" dirty="0"/>
          </a:p>
        </p:txBody>
      </p:sp>
    </p:spTree>
    <p:extLst>
      <p:ext uri="{BB962C8B-B14F-4D97-AF65-F5344CB8AC3E}">
        <p14:creationId xmlns:p14="http://schemas.microsoft.com/office/powerpoint/2010/main" val="9070991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 data (get it ready for 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45510211"/>
              </p:ext>
            </p:extLst>
          </p:nvPr>
        </p:nvGraphicFramePr>
        <p:xfrm>
          <a:off x="838195" y="1690686"/>
          <a:ext cx="7677154" cy="4618676"/>
        </p:xfrm>
        <a:graphic>
          <a:graphicData uri="http://schemas.openxmlformats.org/drawingml/2006/table">
            <a:tbl>
              <a:tblPr firstRow="1" firstCol="1" bandRow="1">
                <a:tableStyleId>{5C22544A-7EE6-4342-B048-85BDC9FD1C3A}</a:tableStyleId>
              </a:tblPr>
              <a:tblGrid>
                <a:gridCol w="1763758"/>
                <a:gridCol w="985566"/>
                <a:gridCol w="985566"/>
                <a:gridCol w="985566"/>
                <a:gridCol w="985566"/>
                <a:gridCol w="985566"/>
                <a:gridCol w="985566"/>
              </a:tblGrid>
              <a:tr h="533450">
                <a:tc gridSpan="7">
                  <a:txBody>
                    <a:bodyPr/>
                    <a:lstStyle/>
                    <a:p>
                      <a:pPr marL="0" marR="0" algn="ctr">
                        <a:lnSpc>
                          <a:spcPct val="115000"/>
                        </a:lnSpc>
                        <a:spcBef>
                          <a:spcPts val="0"/>
                        </a:spcBef>
                        <a:spcAft>
                          <a:spcPts val="0"/>
                        </a:spcAft>
                      </a:pPr>
                      <a:r>
                        <a:rPr lang="en-US" sz="2000" dirty="0">
                          <a:effectLst/>
                        </a:rPr>
                        <a:t>% Total Sand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33450">
                <a:tc>
                  <a:txBody>
                    <a:bodyPr/>
                    <a:lstStyle/>
                    <a:p>
                      <a:pPr marL="0" marR="0" algn="ctr">
                        <a:lnSpc>
                          <a:spcPct val="115000"/>
                        </a:lnSpc>
                        <a:spcBef>
                          <a:spcPts val="0"/>
                        </a:spcBef>
                        <a:spcAft>
                          <a:spcPts val="0"/>
                        </a:spcAft>
                      </a:pPr>
                      <a:r>
                        <a:rPr lang="en-US" sz="2000">
                          <a:effectLst/>
                        </a:rPr>
                        <a:t> </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15000"/>
                        </a:lnSpc>
                        <a:spcBef>
                          <a:spcPts val="0"/>
                        </a:spcBef>
                        <a:spcAft>
                          <a:spcPts val="0"/>
                        </a:spcAft>
                      </a:pPr>
                      <a:r>
                        <a:rPr lang="en-US" sz="2000">
                          <a:effectLst/>
                        </a:rPr>
                        <a:t>Cropland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dirty="0">
                          <a:effectLst/>
                        </a:rPr>
                        <a:t>Rangeland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c gridSpan="2">
                  <a:txBody>
                    <a:bodyPr/>
                    <a:lstStyle/>
                    <a:p>
                      <a:pPr marL="0" marR="0" algn="ctr">
                        <a:lnSpc>
                          <a:spcPct val="115000"/>
                        </a:lnSpc>
                        <a:spcBef>
                          <a:spcPts val="0"/>
                        </a:spcBef>
                        <a:spcAft>
                          <a:spcPts val="0"/>
                        </a:spcAft>
                      </a:pPr>
                      <a:r>
                        <a:rPr lang="en-US" sz="2000">
                          <a:effectLst/>
                        </a:rPr>
                        <a:t>Pastureland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tr>
              <a:tr h="602228">
                <a:tc rowSpan="2">
                  <a:txBody>
                    <a:bodyPr/>
                    <a:lstStyle/>
                    <a:p>
                      <a:pPr marL="0" marR="0" algn="ctr">
                        <a:lnSpc>
                          <a:spcPct val="115000"/>
                        </a:lnSpc>
                        <a:spcBef>
                          <a:spcPts val="0"/>
                        </a:spcBef>
                        <a:spcAft>
                          <a:spcPts val="0"/>
                        </a:spcAft>
                      </a:pPr>
                      <a:r>
                        <a:rPr lang="en-US" sz="2000">
                          <a:effectLst/>
                        </a:rPr>
                        <a:t>Old 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02228">
                <a:tc vMerge="1">
                  <a:txBody>
                    <a:bodyPr/>
                    <a:lstStyle/>
                    <a:p>
                      <a:endParaRPr lang="en-US"/>
                    </a:p>
                  </a:txBody>
                  <a:tcPr/>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34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02228">
                <a:tc rowSpan="2">
                  <a:txBody>
                    <a:bodyPr/>
                    <a:lstStyle/>
                    <a:p>
                      <a:pPr marL="0" marR="0" algn="ctr">
                        <a:lnSpc>
                          <a:spcPct val="115000"/>
                        </a:lnSpc>
                        <a:spcBef>
                          <a:spcPts val="0"/>
                        </a:spcBef>
                        <a:spcAft>
                          <a:spcPts val="0"/>
                        </a:spcAft>
                      </a:pPr>
                      <a:r>
                        <a:rPr lang="en-US" sz="2000">
                          <a:effectLst/>
                        </a:rPr>
                        <a:t>City land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30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Ap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02228">
                <a:tc vMerge="1">
                  <a:txBody>
                    <a:bodyPr/>
                    <a:lstStyle/>
                    <a:p>
                      <a:endParaRPr lang="en-US"/>
                    </a:p>
                  </a:txBody>
                  <a:tcPr/>
                </a:tc>
                <a:tc>
                  <a:txBody>
                    <a:bodyPr/>
                    <a:lstStyle/>
                    <a:p>
                      <a:pPr marL="0" marR="0" algn="ctr">
                        <a:lnSpc>
                          <a:spcPct val="115000"/>
                        </a:lnSpc>
                        <a:spcBef>
                          <a:spcPts val="0"/>
                        </a:spcBef>
                        <a:spcAft>
                          <a:spcPts val="0"/>
                        </a:spcAft>
                      </a:pPr>
                      <a:r>
                        <a:rPr lang="en-US" sz="2000">
                          <a:effectLst/>
                        </a:rPr>
                        <a:t>Btk</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35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36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602228">
                <a:tc rowSpan="2">
                  <a:txBody>
                    <a:bodyPr/>
                    <a:lstStyle/>
                    <a:p>
                      <a:pPr marL="0" marR="0" algn="ctr">
                        <a:lnSpc>
                          <a:spcPct val="115000"/>
                        </a:lnSpc>
                        <a:spcBef>
                          <a:spcPts val="0"/>
                        </a:spcBef>
                        <a:spcAft>
                          <a:spcPts val="0"/>
                        </a:spcAft>
                      </a:pPr>
                      <a:r>
                        <a:rPr lang="en-US" sz="2000">
                          <a:effectLst/>
                        </a:rPr>
                        <a:t>Out 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540636">
                <a:tc vMerge="1">
                  <a:txBody>
                    <a:bodyPr/>
                    <a:lstStyle/>
                    <a:p>
                      <a:endParaRPr lang="en-US"/>
                    </a:p>
                  </a:txBody>
                  <a:tcPr/>
                </a:tc>
                <a:tc>
                  <a:txBody>
                    <a:bodyPr/>
                    <a:lstStyle/>
                    <a:p>
                      <a:pPr marL="0" marR="0" algn="ctr">
                        <a:lnSpc>
                          <a:spcPct val="115000"/>
                        </a:lnSpc>
                        <a:spcBef>
                          <a:spcPts val="0"/>
                        </a:spcBef>
                        <a:spcAft>
                          <a:spcPts val="0"/>
                        </a:spcAft>
                      </a:pPr>
                      <a:r>
                        <a:rPr lang="en-US" sz="2000">
                          <a:effectLst/>
                        </a:rPr>
                        <a:t>Bt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Bw</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26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a:effectLst/>
                        </a:rPr>
                        <a:t>Bw</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2000" dirty="0">
                          <a:effectLst/>
                        </a:rPr>
                        <a:t>24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7808959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 Data for R – create in Excel and save as csv (comma separated)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09444751"/>
              </p:ext>
            </p:extLst>
          </p:nvPr>
        </p:nvGraphicFramePr>
        <p:xfrm>
          <a:off x="1298405" y="1690689"/>
          <a:ext cx="6547189" cy="6659880"/>
        </p:xfrm>
        <a:graphic>
          <a:graphicData uri="http://schemas.openxmlformats.org/drawingml/2006/table">
            <a:tbl>
              <a:tblPr firstRow="1" firstCol="1" bandRow="1">
                <a:tableStyleId>{5C22544A-7EE6-4342-B048-85BDC9FD1C3A}</a:tableStyleId>
              </a:tblPr>
              <a:tblGrid>
                <a:gridCol w="1374254"/>
                <a:gridCol w="1366048"/>
                <a:gridCol w="1243665"/>
                <a:gridCol w="1217001"/>
                <a:gridCol w="1346221"/>
              </a:tblGrid>
              <a:tr h="199040">
                <a:tc>
                  <a:txBody>
                    <a:bodyPr/>
                    <a:lstStyle/>
                    <a:p>
                      <a:pPr marL="0" marR="0">
                        <a:lnSpc>
                          <a:spcPct val="115000"/>
                        </a:lnSpc>
                        <a:spcBef>
                          <a:spcPts val="0"/>
                        </a:spcBef>
                        <a:spcAft>
                          <a:spcPts val="0"/>
                        </a:spcAft>
                      </a:pPr>
                      <a:r>
                        <a:rPr lang="en-US" sz="2000" dirty="0">
                          <a:effectLst/>
                        </a:rPr>
                        <a:t>location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dirty="0" err="1">
                          <a:effectLst/>
                        </a:rPr>
                        <a:t>landuse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master</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depth</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2000">
                          <a:effectLst/>
                        </a:rPr>
                        <a:t>sand</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199040">
                <a:tc>
                  <a:txBody>
                    <a:bodyPr/>
                    <a:lstStyle/>
                    <a:p>
                      <a:pPr marL="0" marR="0">
                        <a:lnSpc>
                          <a:spcPct val="115000"/>
                        </a:lnSpc>
                        <a:spcBef>
                          <a:spcPts val="0"/>
                        </a:spcBef>
                        <a:spcAft>
                          <a:spcPts val="0"/>
                        </a:spcAft>
                      </a:pPr>
                      <a:r>
                        <a:rPr lang="en-US" sz="2000" dirty="0">
                          <a:effectLst/>
                        </a:rPr>
                        <a:t>city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crop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dirty="0">
                          <a:effectLst/>
                        </a:rPr>
                        <a:t>city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crop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dirty="0">
                          <a:effectLst/>
                        </a:rPr>
                        <a:t>city</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pasture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10</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pasture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34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22</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city</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range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dirty="0">
                          <a:effectLst/>
                        </a:rPr>
                        <a:t>crop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A</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12</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31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crop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B</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31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35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pasture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17</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30</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pasture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26</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36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15</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farm</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crop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13</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27</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crop</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29</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25</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pasture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21</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pasture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31</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26</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A</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14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23</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99040">
                <a:tc>
                  <a:txBody>
                    <a:bodyPr/>
                    <a:lstStyle/>
                    <a:p>
                      <a:pPr marL="0" marR="0">
                        <a:lnSpc>
                          <a:spcPct val="115000"/>
                        </a:lnSpc>
                        <a:spcBef>
                          <a:spcPts val="0"/>
                        </a:spcBef>
                        <a:spcAft>
                          <a:spcPts val="0"/>
                        </a:spcAft>
                      </a:pPr>
                      <a:r>
                        <a:rPr lang="en-US" sz="2000">
                          <a:effectLst/>
                        </a:rPr>
                        <a:t>west</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a:effectLst/>
                        </a:rPr>
                        <a:t>range</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B</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a:effectLst/>
                        </a:rPr>
                        <a:t>24</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15000"/>
                        </a:lnSpc>
                        <a:spcBef>
                          <a:spcPts val="0"/>
                        </a:spcBef>
                        <a:spcAft>
                          <a:spcPts val="0"/>
                        </a:spcAft>
                      </a:pPr>
                      <a:r>
                        <a:rPr lang="en-US" sz="2000" dirty="0">
                          <a:effectLst/>
                        </a:rPr>
                        <a:t>24</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42755402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R studio: Import sand_example.csv</a:t>
            </a:r>
            <a:endParaRPr lang="en-US" dirty="0"/>
          </a:p>
        </p:txBody>
      </p:sp>
      <p:pic>
        <p:nvPicPr>
          <p:cNvPr id="5" name="Content Placeholder 4"/>
          <p:cNvPicPr>
            <a:picLocks noGrp="1" noChangeAspect="1"/>
          </p:cNvPicPr>
          <p:nvPr>
            <p:ph idx="1"/>
          </p:nvPr>
        </p:nvPicPr>
        <p:blipFill>
          <a:blip r:embed="rId3"/>
          <a:stretch>
            <a:fillRect/>
          </a:stretch>
        </p:blipFill>
        <p:spPr>
          <a:xfrm>
            <a:off x="328612" y="1359405"/>
            <a:ext cx="3000375" cy="1847850"/>
          </a:xfrm>
          <a:prstGeom prst="rect">
            <a:avLst/>
          </a:prstGeom>
        </p:spPr>
      </p:pic>
      <p:pic>
        <p:nvPicPr>
          <p:cNvPr id="4" name="Picture 3"/>
          <p:cNvPicPr>
            <a:picLocks noChangeAspect="1"/>
          </p:cNvPicPr>
          <p:nvPr/>
        </p:nvPicPr>
        <p:blipFill>
          <a:blip r:embed="rId4"/>
          <a:stretch>
            <a:fillRect/>
          </a:stretch>
        </p:blipFill>
        <p:spPr>
          <a:xfrm>
            <a:off x="2816283" y="1590400"/>
            <a:ext cx="5561908" cy="4979384"/>
          </a:xfrm>
          <a:prstGeom prst="rect">
            <a:avLst/>
          </a:prstGeom>
        </p:spPr>
      </p:pic>
    </p:spTree>
    <p:extLst>
      <p:ext uri="{BB962C8B-B14F-4D97-AF65-F5344CB8AC3E}">
        <p14:creationId xmlns:p14="http://schemas.microsoft.com/office/powerpoint/2010/main" val="14916799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will create and execute a command in the console window</a:t>
            </a:r>
            <a:endParaRPr lang="en-US" dirty="0"/>
          </a:p>
        </p:txBody>
      </p:sp>
      <p:sp>
        <p:nvSpPr>
          <p:cNvPr id="3" name="Content Placeholder 2"/>
          <p:cNvSpPr>
            <a:spLocks noGrp="1"/>
          </p:cNvSpPr>
          <p:nvPr>
            <p:ph idx="1"/>
          </p:nvPr>
        </p:nvSpPr>
        <p:spPr>
          <a:xfrm>
            <a:off x="628650" y="3560617"/>
            <a:ext cx="7886700" cy="2616345"/>
          </a:xfrm>
        </p:spPr>
        <p:txBody>
          <a:bodyPr>
            <a:normAutofit lnSpcReduction="10000"/>
          </a:bodyPr>
          <a:lstStyle/>
          <a:p>
            <a:pPr marL="457200" marR="0">
              <a:lnSpc>
                <a:spcPct val="115000"/>
              </a:lnSpc>
              <a:spcBef>
                <a:spcPts val="0"/>
              </a:spcBef>
              <a:spcAft>
                <a:spcPts val="1000"/>
              </a:spcAft>
            </a:pPr>
            <a:r>
              <a:rPr lang="en-US" dirty="0">
                <a:latin typeface="Calibri" panose="020F0502020204030204" pitchFamily="34" charset="0"/>
                <a:ea typeface="Calibri" panose="020F0502020204030204" pitchFamily="34" charset="0"/>
                <a:cs typeface="Times New Roman" panose="02020603050405020304" pitchFamily="18" charset="0"/>
              </a:rPr>
              <a:t>&gt;</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 sand &lt;- </a:t>
            </a:r>
            <a:r>
              <a:rPr lang="en-US"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read.table</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("C:/R_data/sand_example.csv", header = TRUE, </a:t>
            </a:r>
            <a:r>
              <a:rPr lang="en-US"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sep</a:t>
            </a:r>
            <a:r>
              <a:rPr lang="en-US" dirty="0">
                <a:solidFill>
                  <a:srgbClr val="FF0000"/>
                </a:solidFill>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1143000" lvl="1" indent="-342900">
              <a:lnSpc>
                <a:spcPct val="115000"/>
              </a:lnSpc>
              <a:spcBef>
                <a:spcPts val="0"/>
              </a:spcBef>
              <a:spcAft>
                <a:spcPts val="1000"/>
              </a:spcAft>
            </a:pPr>
            <a:r>
              <a:rPr lang="en-US" sz="2100" dirty="0">
                <a:solidFill>
                  <a:srgbClr val="000000"/>
                </a:solidFill>
                <a:latin typeface="Calibri" panose="020F0502020204030204" pitchFamily="34" charset="0"/>
                <a:ea typeface="Calibri" panose="020F0502020204030204" pitchFamily="34" charset="0"/>
                <a:cs typeface="Times New Roman" panose="02020603050405020304" pitchFamily="18" charset="0"/>
              </a:rPr>
              <a:t>header = TRUE – indicates that the first line contains the column headers</a:t>
            </a:r>
            <a:endParaRPr lang="en-US" sz="2100" dirty="0">
              <a:latin typeface="Calibri" panose="020F0502020204030204" pitchFamily="34" charset="0"/>
              <a:ea typeface="Calibri" panose="020F0502020204030204" pitchFamily="34" charset="0"/>
              <a:cs typeface="Times New Roman" panose="02020603050405020304" pitchFamily="18" charset="0"/>
            </a:endParaRPr>
          </a:p>
          <a:p>
            <a:pPr marL="1138238" marR="0" indent="-395288">
              <a:lnSpc>
                <a:spcPct val="115000"/>
              </a:lnSpc>
              <a:spcBef>
                <a:spcPts val="0"/>
              </a:spcBef>
              <a:spcAft>
                <a:spcPts val="1000"/>
              </a:spcAft>
            </a:pPr>
            <a:r>
              <a:rPr lang="en-US" dirty="0" err="1">
                <a:solidFill>
                  <a:srgbClr val="000000"/>
                </a:solidFill>
                <a:latin typeface="Calibri" panose="020F0502020204030204" pitchFamily="34" charset="0"/>
                <a:ea typeface="Calibri" panose="020F0502020204030204" pitchFamily="34" charset="0"/>
                <a:cs typeface="Times New Roman" panose="02020603050405020304" pitchFamily="18" charset="0"/>
              </a:rPr>
              <a:t>sep</a:t>
            </a: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 – indicates that commas are used to delimit or separate data elements</a:t>
            </a:r>
            <a:endParaRPr lang="en-US"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4" name="Picture 3"/>
          <p:cNvPicPr>
            <a:picLocks noChangeAspect="1"/>
          </p:cNvPicPr>
          <p:nvPr/>
        </p:nvPicPr>
        <p:blipFill>
          <a:blip r:embed="rId3"/>
          <a:stretch>
            <a:fillRect/>
          </a:stretch>
        </p:blipFill>
        <p:spPr>
          <a:xfrm>
            <a:off x="250682" y="1466067"/>
            <a:ext cx="3559320" cy="2094550"/>
          </a:xfrm>
          <a:prstGeom prst="rect">
            <a:avLst/>
          </a:prstGeom>
        </p:spPr>
      </p:pic>
    </p:spTree>
    <p:extLst>
      <p:ext uri="{BB962C8B-B14F-4D97-AF65-F5344CB8AC3E}">
        <p14:creationId xmlns:p14="http://schemas.microsoft.com/office/powerpoint/2010/main" val="4247417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The Data We Use</a:t>
            </a:r>
            <a:endParaRPr lang="en-US" dirty="0"/>
          </a:p>
        </p:txBody>
      </p:sp>
      <p:sp>
        <p:nvSpPr>
          <p:cNvPr id="3" name="Content Placeholder 2"/>
          <p:cNvSpPr>
            <a:spLocks noGrp="1"/>
          </p:cNvSpPr>
          <p:nvPr>
            <p:ph idx="1"/>
          </p:nvPr>
        </p:nvSpPr>
        <p:spPr>
          <a:xfrm>
            <a:off x="628651" y="1325563"/>
            <a:ext cx="7886700" cy="5167842"/>
          </a:xfrm>
        </p:spPr>
        <p:txBody>
          <a:bodyPr>
            <a:normAutofit/>
          </a:bodyPr>
          <a:lstStyle/>
          <a:p>
            <a:pPr marL="0" indent="0">
              <a:buNone/>
            </a:pPr>
            <a:r>
              <a:rPr lang="en-US" sz="1500" dirty="0" smtClean="0"/>
              <a:t>Data Type refers to the measurement scale used. There are four measurement scales, in decreasing order of precision:</a:t>
            </a:r>
          </a:p>
          <a:p>
            <a:pPr marL="0" indent="0">
              <a:buNone/>
            </a:pPr>
            <a:endParaRPr lang="en-US" sz="1500" dirty="0"/>
          </a:p>
          <a:p>
            <a:pPr marL="0" indent="0">
              <a:buNone/>
            </a:pPr>
            <a:r>
              <a:rPr lang="en-US" b="1" dirty="0" smtClean="0"/>
              <a:t>Ratio</a:t>
            </a:r>
            <a:r>
              <a:rPr lang="en-US" sz="1500" dirty="0" smtClean="0"/>
              <a:t> - </a:t>
            </a:r>
            <a:r>
              <a:rPr lang="en-US" sz="1500" dirty="0"/>
              <a:t>Measurements having a constant interval size and a true zero </a:t>
            </a:r>
            <a:r>
              <a:rPr lang="en-US" sz="1500" dirty="0" smtClean="0"/>
              <a:t>point, e.g. length, weight, volume, rates, counts of items, temperature in K</a:t>
            </a:r>
          </a:p>
          <a:p>
            <a:pPr marL="0" indent="0">
              <a:buNone/>
            </a:pPr>
            <a:endParaRPr lang="en-US" sz="1500" dirty="0" smtClean="0"/>
          </a:p>
          <a:p>
            <a:pPr marL="0" indent="0">
              <a:buNone/>
            </a:pPr>
            <a:r>
              <a:rPr lang="en-US" b="1" dirty="0"/>
              <a:t>Interval</a:t>
            </a:r>
            <a:r>
              <a:rPr lang="en-US" sz="1500" dirty="0"/>
              <a:t> - Measurements having a constant interval size but no true zero point. Examples include Temperature </a:t>
            </a:r>
            <a:r>
              <a:rPr lang="en-US" sz="1500" dirty="0" smtClean="0"/>
              <a:t>(C, F), </a:t>
            </a:r>
            <a:r>
              <a:rPr lang="en-US" sz="1500" dirty="0"/>
              <a:t>direction (e.g. slope aspect), time of day. </a:t>
            </a:r>
            <a:r>
              <a:rPr lang="en-US" sz="1500" i="1" dirty="0"/>
              <a:t>Specific statistical procedures are available to handle circular data like </a:t>
            </a:r>
            <a:r>
              <a:rPr lang="en-US" sz="1500" i="1" dirty="0" smtClean="0"/>
              <a:t>slope aspect.</a:t>
            </a:r>
          </a:p>
          <a:p>
            <a:pPr marL="0" indent="0">
              <a:buNone/>
            </a:pPr>
            <a:endParaRPr lang="en-US" sz="1500" dirty="0" smtClean="0"/>
          </a:p>
          <a:p>
            <a:pPr marL="0" indent="0">
              <a:buNone/>
            </a:pPr>
            <a:r>
              <a:rPr lang="en-US" b="1" dirty="0"/>
              <a:t>Ordinal</a:t>
            </a:r>
            <a:r>
              <a:rPr lang="en-US" sz="1500" dirty="0"/>
              <a:t> - Members of a set are differentiated by rank. Examples include Soil interpretation </a:t>
            </a:r>
            <a:r>
              <a:rPr lang="en-US" sz="1500" dirty="0" smtClean="0"/>
              <a:t>classes (e.g. slight, moderate, severe), suitability (</a:t>
            </a:r>
            <a:r>
              <a:rPr lang="en-US" sz="1500" dirty="0"/>
              <a:t>e</a:t>
            </a:r>
            <a:r>
              <a:rPr lang="en-US" sz="1500" dirty="0" smtClean="0"/>
              <a:t>.g. good, fair, poor)</a:t>
            </a:r>
          </a:p>
          <a:p>
            <a:pPr marL="0" indent="0">
              <a:buNone/>
            </a:pPr>
            <a:endParaRPr lang="en-US" sz="1500" dirty="0" smtClean="0"/>
          </a:p>
          <a:p>
            <a:pPr marL="0" indent="0">
              <a:buNone/>
            </a:pPr>
            <a:r>
              <a:rPr lang="en-US" b="1" dirty="0"/>
              <a:t>Nominal</a:t>
            </a:r>
            <a:r>
              <a:rPr lang="en-US" sz="1500" dirty="0"/>
              <a:t> (Categorical) - Members of a set are differentiated by </a:t>
            </a:r>
            <a:r>
              <a:rPr lang="en-US" sz="1500" dirty="0" smtClean="0"/>
              <a:t>kind, e.g. land cover </a:t>
            </a:r>
            <a:r>
              <a:rPr lang="en-US" sz="1500" dirty="0"/>
              <a:t>classes, soil map units, geologic </a:t>
            </a:r>
            <a:r>
              <a:rPr lang="en-US" sz="1500" dirty="0" smtClean="0"/>
              <a:t>units</a:t>
            </a:r>
          </a:p>
          <a:p>
            <a:pPr marL="0" indent="0">
              <a:buNone/>
            </a:pPr>
            <a:endParaRPr lang="en-US" sz="1500" dirty="0" smtClean="0"/>
          </a:p>
          <a:p>
            <a:pPr marL="0" indent="0">
              <a:buNone/>
            </a:pPr>
            <a:r>
              <a:rPr lang="en-US" sz="1500" i="1" dirty="0" smtClean="0"/>
              <a:t>Data </a:t>
            </a:r>
            <a:r>
              <a:rPr lang="en-US" sz="1500" i="1" dirty="0"/>
              <a:t>Type controls the choice of statistical </a:t>
            </a:r>
            <a:r>
              <a:rPr lang="en-US" sz="1500" i="1" dirty="0" smtClean="0"/>
              <a:t>operation.</a:t>
            </a:r>
            <a:endParaRPr lang="en-US" sz="1500" i="1" dirty="0"/>
          </a:p>
          <a:p>
            <a:pPr marL="0" indent="0">
              <a:buNone/>
            </a:pPr>
            <a:endParaRPr lang="en-US" sz="1500" dirty="0"/>
          </a:p>
        </p:txBody>
      </p:sp>
    </p:spTree>
    <p:extLst>
      <p:ext uri="{BB962C8B-B14F-4D97-AF65-F5344CB8AC3E}">
        <p14:creationId xmlns:p14="http://schemas.microsoft.com/office/powerpoint/2010/main" val="113489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10"/>
                                        <p:tgtEl>
                                          <p:spTgt spid="3">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animEffect transition="in" filter="fade">
                                      <p:cBhvr>
                                        <p:cTn id="27" dur="1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Now we can explore the dataset and any individual variable</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rotWithShape="1">
          <a:blip r:embed="rId3" cstate="screen">
            <a:extLst>
              <a:ext uri="{28A0092B-C50C-407E-A947-70E740481C1C}">
                <a14:useLocalDpi xmlns:a14="http://schemas.microsoft.com/office/drawing/2010/main"/>
              </a:ext>
            </a:extLst>
          </a:blip>
          <a:srcRect r="-1"/>
          <a:stretch/>
        </p:blipFill>
        <p:spPr bwMode="auto">
          <a:xfrm>
            <a:off x="860258" y="1690689"/>
            <a:ext cx="7423484" cy="4486274"/>
          </a:xfrm>
          <a:prstGeom prst="rect">
            <a:avLst/>
          </a:prstGeom>
          <a:noFill/>
          <a:ln w="9525">
            <a:noFill/>
            <a:miter lim="800000"/>
            <a:headEnd/>
            <a:tailEnd/>
          </a:ln>
        </p:spPr>
      </p:pic>
    </p:spTree>
    <p:extLst>
      <p:ext uri="{BB962C8B-B14F-4D97-AF65-F5344CB8AC3E}">
        <p14:creationId xmlns:p14="http://schemas.microsoft.com/office/powerpoint/2010/main" val="37404671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a:t>
            </a:r>
            <a:r>
              <a:rPr lang="en-US" dirty="0">
                <a:solidFill>
                  <a:srgbClr val="FF0000"/>
                </a:solidFill>
              </a:rPr>
              <a:t> summary(sand)</a:t>
            </a:r>
            <a:br>
              <a:rPr lang="en-US" dirty="0">
                <a:solidFill>
                  <a:srgbClr val="FF0000"/>
                </a:solidFill>
              </a:rPr>
            </a:br>
            <a:endParaRPr lang="en-US" dirty="0"/>
          </a:p>
        </p:txBody>
      </p:sp>
      <p:pic>
        <p:nvPicPr>
          <p:cNvPr id="1026" name="Picture 2" descr="R GUI image">
            <a:hlinkClick r:id="rId3"/>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628649" y="1825625"/>
            <a:ext cx="8102345" cy="200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9285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&gt;</a:t>
            </a:r>
            <a:r>
              <a:rPr lang="en-US" dirty="0">
                <a:solidFill>
                  <a:srgbClr val="FF0000"/>
                </a:solidFill>
              </a:rPr>
              <a:t> summary(</a:t>
            </a:r>
            <a:r>
              <a:rPr lang="en-US" dirty="0" err="1">
                <a:solidFill>
                  <a:srgbClr val="FF0000"/>
                </a:solidFill>
              </a:rPr>
              <a:t>sand$sand</a:t>
            </a:r>
            <a:r>
              <a:rPr lang="en-US" dirty="0">
                <a:solidFill>
                  <a:srgbClr val="FF0000"/>
                </a:solidFill>
              </a:rPr>
              <a:t>)</a:t>
            </a:r>
            <a:br>
              <a:rPr lang="en-US" dirty="0">
                <a:solidFill>
                  <a:srgbClr val="FF0000"/>
                </a:solidFill>
              </a:rPr>
            </a:br>
            <a:endParaRPr lang="en-US" dirty="0"/>
          </a:p>
        </p:txBody>
      </p:sp>
      <p:sp>
        <p:nvSpPr>
          <p:cNvPr id="3" name="Content Placeholder 2"/>
          <p:cNvSpPr>
            <a:spLocks noGrp="1"/>
          </p:cNvSpPr>
          <p:nvPr>
            <p:ph idx="1"/>
          </p:nvPr>
        </p:nvSpPr>
        <p:spPr/>
        <p:txBody>
          <a:bodyPr/>
          <a:lstStyle/>
          <a:p>
            <a:pPr marL="0" indent="0">
              <a:buNone/>
            </a:pPr>
            <a:r>
              <a:rPr lang="en-US" dirty="0" smtClean="0"/>
              <a:t>Min</a:t>
            </a:r>
            <a:r>
              <a:rPr lang="en-US" dirty="0"/>
              <a:t>. 1st Qu.  Median    Mean 3rd Qu.    Max. </a:t>
            </a:r>
          </a:p>
          <a:p>
            <a:pPr marL="0" indent="0">
              <a:buNone/>
            </a:pPr>
            <a:r>
              <a:rPr lang="en-US" dirty="0" smtClean="0"/>
              <a:t>19.00   </a:t>
            </a:r>
            <a:r>
              <a:rPr lang="en-US" dirty="0"/>
              <a:t>23.00   25.00   26.33   29.75   36.00 </a:t>
            </a:r>
          </a:p>
        </p:txBody>
      </p:sp>
    </p:spTree>
    <p:extLst>
      <p:ext uri="{BB962C8B-B14F-4D97-AF65-F5344CB8AC3E}">
        <p14:creationId xmlns:p14="http://schemas.microsoft.com/office/powerpoint/2010/main" val="31135438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Refer to a specific column with $</a:t>
            </a:r>
            <a:br>
              <a:rPr lang="en-US" dirty="0" smtClean="0"/>
            </a:br>
            <a:r>
              <a:rPr lang="en-US" sz="3700" dirty="0" smtClean="0"/>
              <a:t>&gt;</a:t>
            </a:r>
            <a:r>
              <a:rPr lang="en-US" sz="3700" dirty="0" err="1" smtClean="0">
                <a:solidFill>
                  <a:srgbClr val="FF0000"/>
                </a:solidFill>
              </a:rPr>
              <a:t>hist</a:t>
            </a:r>
            <a:r>
              <a:rPr lang="en-US" sz="3700" dirty="0" smtClean="0">
                <a:solidFill>
                  <a:srgbClr val="FF0000"/>
                </a:solidFill>
              </a:rPr>
              <a:t>(</a:t>
            </a:r>
            <a:r>
              <a:rPr lang="en-US" sz="3700" dirty="0" err="1" smtClean="0">
                <a:solidFill>
                  <a:srgbClr val="FF0000"/>
                </a:solidFill>
              </a:rPr>
              <a:t>sand$sand</a:t>
            </a:r>
            <a:r>
              <a:rPr lang="en-US" sz="3700" dirty="0">
                <a:solidFill>
                  <a:srgbClr val="FF0000"/>
                </a:solidFill>
              </a:rPr>
              <a:t>)</a:t>
            </a:r>
            <a:r>
              <a:rPr lang="en-US" dirty="0"/>
              <a:t/>
            </a:r>
            <a:br>
              <a:rPr lang="en-US" dirty="0"/>
            </a:br>
            <a:endParaRPr lang="en-US" dirty="0"/>
          </a:p>
        </p:txBody>
      </p:sp>
      <p:pic>
        <p:nvPicPr>
          <p:cNvPr id="4" name="Content Placeholder 3"/>
          <p:cNvPicPr>
            <a:picLocks noGrp="1" noChangeAspect="1"/>
          </p:cNvPicPr>
          <p:nvPr>
            <p:ph idx="1"/>
          </p:nvPr>
        </p:nvPicPr>
        <p:blipFill>
          <a:blip r:embed="rId3"/>
          <a:stretch>
            <a:fillRect/>
          </a:stretch>
        </p:blipFill>
        <p:spPr>
          <a:xfrm>
            <a:off x="752475" y="1568609"/>
            <a:ext cx="7181850" cy="3676650"/>
          </a:xfrm>
          <a:prstGeom prst="rect">
            <a:avLst/>
          </a:prstGeom>
        </p:spPr>
      </p:pic>
    </p:spTree>
    <p:extLst>
      <p:ext uri="{BB962C8B-B14F-4D97-AF65-F5344CB8AC3E}">
        <p14:creationId xmlns:p14="http://schemas.microsoft.com/office/powerpoint/2010/main" val="34426770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Refer to a specific column with $</a:t>
            </a:r>
            <a:br>
              <a:rPr lang="en-US" dirty="0" smtClean="0"/>
            </a:br>
            <a:r>
              <a:rPr lang="en-US" dirty="0" smtClean="0">
                <a:solidFill>
                  <a:srgbClr val="FF0000"/>
                </a:solidFill>
              </a:rPr>
              <a:t>&gt;</a:t>
            </a:r>
            <a:r>
              <a:rPr lang="en-US" b="1" i="1" dirty="0" err="1" smtClean="0">
                <a:solidFill>
                  <a:srgbClr val="FF0000"/>
                </a:solidFill>
              </a:rPr>
              <a:t>hist</a:t>
            </a:r>
            <a:r>
              <a:rPr lang="en-US" b="1" i="1" dirty="0" smtClean="0">
                <a:solidFill>
                  <a:srgbClr val="FF0000"/>
                </a:solidFill>
              </a:rPr>
              <a:t>(</a:t>
            </a:r>
            <a:r>
              <a:rPr lang="en-US" b="1" i="1" dirty="0" err="1" smtClean="0">
                <a:solidFill>
                  <a:srgbClr val="FF0000"/>
                </a:solidFill>
              </a:rPr>
              <a:t>sand$sand</a:t>
            </a:r>
            <a:r>
              <a:rPr lang="en-US" b="1" i="1" dirty="0">
                <a:solidFill>
                  <a:srgbClr val="FF0000"/>
                </a:solidFill>
              </a:rPr>
              <a:t>)</a:t>
            </a:r>
            <a:r>
              <a:rPr lang="en-US" dirty="0"/>
              <a:t/>
            </a:r>
            <a:br>
              <a:rPr lang="en-US" dirty="0"/>
            </a:br>
            <a:endParaRPr lang="en-US" dirty="0"/>
          </a:p>
        </p:txBody>
      </p:sp>
      <p:pic>
        <p:nvPicPr>
          <p:cNvPr id="4" name="Content Placeholder 3"/>
          <p:cNvPicPr>
            <a:picLocks noGrp="1" noChangeAspect="1"/>
          </p:cNvPicPr>
          <p:nvPr>
            <p:ph idx="1"/>
          </p:nvPr>
        </p:nvPicPr>
        <p:blipFill>
          <a:blip r:embed="rId3"/>
          <a:stretch>
            <a:fillRect/>
          </a:stretch>
        </p:blipFill>
        <p:spPr>
          <a:xfrm>
            <a:off x="752475" y="1568609"/>
            <a:ext cx="7181850" cy="3676650"/>
          </a:xfrm>
          <a:prstGeom prst="rect">
            <a:avLst/>
          </a:prstGeom>
        </p:spPr>
      </p:pic>
      <p:sp>
        <p:nvSpPr>
          <p:cNvPr id="5" name="Text Box 5"/>
          <p:cNvSpPr txBox="1">
            <a:spLocks noChangeArrowheads="1"/>
          </p:cNvSpPr>
          <p:nvPr/>
        </p:nvSpPr>
        <p:spPr bwMode="auto">
          <a:xfrm>
            <a:off x="628650" y="1568609"/>
            <a:ext cx="4273550" cy="641350"/>
          </a:xfrm>
          <a:prstGeom prst="rect">
            <a:avLst/>
          </a:prstGeom>
          <a:solidFill>
            <a:srgbClr val="000080"/>
          </a:solidFill>
          <a:ln w="9525">
            <a:noFill/>
            <a:miter lim="800000"/>
            <a:headEnd/>
            <a:tailEnd/>
          </a:ln>
        </p:spPr>
        <p:txBody>
          <a:bodyPr wrap="none">
            <a:spAutoFit/>
          </a:bodyPr>
          <a:lstStyle/>
          <a:p>
            <a:r>
              <a:rPr lang="en-US" sz="1800" dirty="0">
                <a:solidFill>
                  <a:srgbClr val="FFFF00"/>
                </a:solidFill>
              </a:rPr>
              <a:t>Count or frequency: the number of times</a:t>
            </a:r>
          </a:p>
          <a:p>
            <a:r>
              <a:rPr lang="en-US" sz="1800" dirty="0">
                <a:solidFill>
                  <a:srgbClr val="FFFF00"/>
                </a:solidFill>
              </a:rPr>
              <a:t>values fell within each bin.</a:t>
            </a:r>
          </a:p>
        </p:txBody>
      </p:sp>
      <p:pic>
        <p:nvPicPr>
          <p:cNvPr id="3" name="Picture 2"/>
          <p:cNvPicPr>
            <a:picLocks noChangeAspect="1"/>
          </p:cNvPicPr>
          <p:nvPr/>
        </p:nvPicPr>
        <p:blipFill>
          <a:blip r:embed="rId4"/>
          <a:stretch>
            <a:fillRect/>
          </a:stretch>
        </p:blipFill>
        <p:spPr>
          <a:xfrm>
            <a:off x="2916792" y="4998349"/>
            <a:ext cx="3310415" cy="493819"/>
          </a:xfrm>
          <a:prstGeom prst="rect">
            <a:avLst/>
          </a:prstGeom>
        </p:spPr>
      </p:pic>
      <p:cxnSp>
        <p:nvCxnSpPr>
          <p:cNvPr id="7" name="Straight Arrow Connector 6"/>
          <p:cNvCxnSpPr>
            <a:endCxn id="4" idx="1"/>
          </p:cNvCxnSpPr>
          <p:nvPr/>
        </p:nvCxnSpPr>
        <p:spPr>
          <a:xfrm>
            <a:off x="628650" y="2209959"/>
            <a:ext cx="123825" cy="1196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2183642" y="4640239"/>
            <a:ext cx="733150" cy="605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8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we modify this to tell us more</a:t>
            </a:r>
            <a:br>
              <a:rPr lang="en-US" dirty="0" smtClean="0"/>
            </a:br>
            <a:r>
              <a:rPr lang="en-US" dirty="0" smtClean="0"/>
              <a:t>&gt;</a:t>
            </a:r>
            <a:r>
              <a:rPr lang="en-US" dirty="0" smtClean="0">
                <a:solidFill>
                  <a:srgbClr val="FF0000"/>
                </a:solidFill>
              </a:rPr>
              <a:t>?help</a:t>
            </a:r>
            <a:endParaRPr lang="en-US" dirty="0">
              <a:solidFill>
                <a:srgbClr val="FF0000"/>
              </a:solidFill>
            </a:endParaRPr>
          </a:p>
        </p:txBody>
      </p:sp>
      <p:sp>
        <p:nvSpPr>
          <p:cNvPr id="3" name="Content Placeholder 2"/>
          <p:cNvSpPr>
            <a:spLocks noGrp="1"/>
          </p:cNvSpPr>
          <p:nvPr>
            <p:ph idx="1"/>
          </p:nvPr>
        </p:nvSpPr>
        <p:spPr/>
        <p:txBody>
          <a:bodyPr/>
          <a:lstStyle/>
          <a:p>
            <a:r>
              <a:rPr lang="en-US" dirty="0" err="1" smtClean="0"/>
              <a:t>Rstudio</a:t>
            </a:r>
            <a:r>
              <a:rPr lang="en-US" dirty="0" smtClean="0"/>
              <a:t> help</a:t>
            </a:r>
          </a:p>
          <a:p>
            <a:pPr marL="0" indent="0">
              <a:buNone/>
            </a:pPr>
            <a:endParaRPr lang="en-US" dirty="0"/>
          </a:p>
        </p:txBody>
      </p:sp>
      <p:sp>
        <p:nvSpPr>
          <p:cNvPr id="4" name="Rectangle 3"/>
          <p:cNvSpPr/>
          <p:nvPr/>
        </p:nvSpPr>
        <p:spPr>
          <a:xfrm>
            <a:off x="2514600" y="1410683"/>
            <a:ext cx="6202680" cy="4247317"/>
          </a:xfrm>
          <a:prstGeom prst="rect">
            <a:avLst/>
          </a:prstGeom>
        </p:spPr>
        <p:txBody>
          <a:bodyPr wrap="square">
            <a:spAutoFit/>
          </a:bodyPr>
          <a:lstStyle/>
          <a:p>
            <a:r>
              <a:rPr lang="en-US" dirty="0"/>
              <a:t>Usage</a:t>
            </a:r>
          </a:p>
          <a:p>
            <a:endParaRPr lang="en-US" dirty="0"/>
          </a:p>
          <a:p>
            <a:r>
              <a:rPr lang="en-US" dirty="0" err="1"/>
              <a:t>hist</a:t>
            </a:r>
            <a:r>
              <a:rPr lang="en-US" dirty="0"/>
              <a:t>(x, ...)</a:t>
            </a:r>
          </a:p>
          <a:p>
            <a:endParaRPr lang="en-US" dirty="0"/>
          </a:p>
          <a:p>
            <a:r>
              <a:rPr lang="en-US" dirty="0"/>
              <a:t>## Default S3 method:</a:t>
            </a:r>
          </a:p>
          <a:p>
            <a:r>
              <a:rPr lang="en-US" dirty="0" err="1"/>
              <a:t>hist</a:t>
            </a:r>
            <a:r>
              <a:rPr lang="en-US" dirty="0"/>
              <a:t>(x, breaks = "</a:t>
            </a:r>
            <a:r>
              <a:rPr lang="en-US" dirty="0" err="1"/>
              <a:t>Sturges</a:t>
            </a:r>
            <a:r>
              <a:rPr lang="en-US" dirty="0"/>
              <a:t>",</a:t>
            </a:r>
          </a:p>
          <a:p>
            <a:r>
              <a:rPr lang="en-US" dirty="0"/>
              <a:t>     </a:t>
            </a:r>
            <a:r>
              <a:rPr lang="en-US" dirty="0" err="1"/>
              <a:t>freq</a:t>
            </a:r>
            <a:r>
              <a:rPr lang="en-US" dirty="0"/>
              <a:t> = NULL, probability = !</a:t>
            </a:r>
            <a:r>
              <a:rPr lang="en-US" dirty="0" err="1"/>
              <a:t>freq</a:t>
            </a:r>
            <a:r>
              <a:rPr lang="en-US" dirty="0"/>
              <a:t>,</a:t>
            </a:r>
          </a:p>
          <a:p>
            <a:r>
              <a:rPr lang="en-US" dirty="0"/>
              <a:t>     </a:t>
            </a:r>
            <a:r>
              <a:rPr lang="en-US" dirty="0" err="1"/>
              <a:t>include.lowest</a:t>
            </a:r>
            <a:r>
              <a:rPr lang="en-US" dirty="0"/>
              <a:t> = TRUE, right = TRUE,</a:t>
            </a:r>
          </a:p>
          <a:p>
            <a:r>
              <a:rPr lang="en-US" dirty="0"/>
              <a:t>     density = NULL, angle = 45, col = NULL, border = NULL,</a:t>
            </a:r>
          </a:p>
          <a:p>
            <a:r>
              <a:rPr lang="en-US" dirty="0"/>
              <a:t>     main = paste("Histogram of" , </a:t>
            </a:r>
            <a:r>
              <a:rPr lang="en-US" dirty="0" err="1"/>
              <a:t>xname</a:t>
            </a:r>
            <a:r>
              <a:rPr lang="en-US" dirty="0"/>
              <a:t>),</a:t>
            </a:r>
          </a:p>
          <a:p>
            <a:r>
              <a:rPr lang="en-US" dirty="0"/>
              <a:t>     </a:t>
            </a:r>
            <a:r>
              <a:rPr lang="en-US" dirty="0" err="1"/>
              <a:t>xlim</a:t>
            </a:r>
            <a:r>
              <a:rPr lang="en-US" dirty="0"/>
              <a:t> = range(breaks), </a:t>
            </a:r>
            <a:r>
              <a:rPr lang="en-US" dirty="0" err="1"/>
              <a:t>ylim</a:t>
            </a:r>
            <a:r>
              <a:rPr lang="en-US" dirty="0"/>
              <a:t> = NULL,</a:t>
            </a:r>
          </a:p>
          <a:p>
            <a:r>
              <a:rPr lang="en-US" dirty="0"/>
              <a:t>     </a:t>
            </a:r>
            <a:r>
              <a:rPr lang="en-US" dirty="0" err="1"/>
              <a:t>xlab</a:t>
            </a:r>
            <a:r>
              <a:rPr lang="en-US" dirty="0"/>
              <a:t> = </a:t>
            </a:r>
            <a:r>
              <a:rPr lang="en-US" dirty="0" err="1"/>
              <a:t>xname</a:t>
            </a:r>
            <a:r>
              <a:rPr lang="en-US" dirty="0"/>
              <a:t>, </a:t>
            </a:r>
            <a:r>
              <a:rPr lang="en-US" dirty="0" err="1"/>
              <a:t>ylab</a:t>
            </a:r>
            <a:r>
              <a:rPr lang="en-US" dirty="0"/>
              <a:t>,</a:t>
            </a:r>
          </a:p>
          <a:p>
            <a:r>
              <a:rPr lang="en-US" dirty="0"/>
              <a:t>     axes = TRUE, plot = TRUE, labels = FALSE,</a:t>
            </a:r>
          </a:p>
          <a:p>
            <a:r>
              <a:rPr lang="en-US" dirty="0"/>
              <a:t>     </a:t>
            </a:r>
            <a:r>
              <a:rPr lang="en-US" dirty="0" err="1"/>
              <a:t>nclass</a:t>
            </a:r>
            <a:r>
              <a:rPr lang="en-US" dirty="0"/>
              <a:t> = NULL, </a:t>
            </a:r>
            <a:r>
              <a:rPr lang="en-US" dirty="0" err="1"/>
              <a:t>warn.unused</a:t>
            </a:r>
            <a:r>
              <a:rPr lang="en-US" dirty="0"/>
              <a:t> = TRUE, ...)</a:t>
            </a:r>
          </a:p>
          <a:p>
            <a:r>
              <a:rPr lang="en-US" dirty="0"/>
              <a:t>Arguments</a:t>
            </a:r>
          </a:p>
        </p:txBody>
      </p:sp>
    </p:spTree>
    <p:extLst>
      <p:ext uri="{BB962C8B-B14F-4D97-AF65-F5344CB8AC3E}">
        <p14:creationId xmlns:p14="http://schemas.microsoft.com/office/powerpoint/2010/main" val="10774946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00125" y="1462087"/>
            <a:ext cx="7143750" cy="3933825"/>
          </a:xfrm>
          <a:prstGeom prst="rect">
            <a:avLst/>
          </a:prstGeom>
        </p:spPr>
      </p:pic>
      <p:pic>
        <p:nvPicPr>
          <p:cNvPr id="6" name="Picture 5"/>
          <p:cNvPicPr>
            <a:picLocks noChangeAspect="1"/>
          </p:cNvPicPr>
          <p:nvPr/>
        </p:nvPicPr>
        <p:blipFill>
          <a:blip r:embed="rId4"/>
          <a:stretch>
            <a:fillRect/>
          </a:stretch>
        </p:blipFill>
        <p:spPr>
          <a:xfrm>
            <a:off x="283136" y="565944"/>
            <a:ext cx="8988499" cy="761207"/>
          </a:xfrm>
          <a:prstGeom prst="rect">
            <a:avLst/>
          </a:prstGeom>
        </p:spPr>
      </p:pic>
    </p:spTree>
    <p:extLst>
      <p:ext uri="{BB962C8B-B14F-4D97-AF65-F5344CB8AC3E}">
        <p14:creationId xmlns:p14="http://schemas.microsoft.com/office/powerpoint/2010/main" val="5734248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Boxplots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109537" y="1366014"/>
            <a:ext cx="4916905" cy="5019546"/>
          </a:xfrm>
          <a:prstGeom prst="rect">
            <a:avLst/>
          </a:prstGeom>
        </p:spPr>
      </p:pic>
    </p:spTree>
    <p:extLst>
      <p:ext uri="{BB962C8B-B14F-4D97-AF65-F5344CB8AC3E}">
        <p14:creationId xmlns:p14="http://schemas.microsoft.com/office/powerpoint/2010/main" val="33570687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&gt; </a:t>
            </a:r>
            <a:r>
              <a:rPr lang="en-US" dirty="0" smtClean="0">
                <a:solidFill>
                  <a:srgbClr val="FF0000"/>
                </a:solidFill>
              </a:rPr>
              <a:t>boxplot(</a:t>
            </a:r>
            <a:r>
              <a:rPr lang="en-US" dirty="0" err="1" smtClean="0">
                <a:solidFill>
                  <a:srgbClr val="FF0000"/>
                </a:solidFill>
              </a:rPr>
              <a:t>sand~master</a:t>
            </a:r>
            <a:r>
              <a:rPr lang="en-US" dirty="0" smtClean="0">
                <a:solidFill>
                  <a:srgbClr val="FF0000"/>
                </a:solidFill>
              </a:rPr>
              <a:t>, </a:t>
            </a:r>
            <a:r>
              <a:rPr lang="en-US" dirty="0">
                <a:solidFill>
                  <a:srgbClr val="FF0000"/>
                </a:solidFill>
              </a:rPr>
              <a:t>data = sand)</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038225" y="1960245"/>
            <a:ext cx="7067550" cy="3638550"/>
          </a:xfrm>
          <a:prstGeom prst="rect">
            <a:avLst/>
          </a:prstGeom>
        </p:spPr>
      </p:pic>
    </p:spTree>
    <p:extLst>
      <p:ext uri="{BB962C8B-B14F-4D97-AF65-F5344CB8AC3E}">
        <p14:creationId xmlns:p14="http://schemas.microsoft.com/office/powerpoint/2010/main" val="16193231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&gt; </a:t>
            </a:r>
            <a:r>
              <a:rPr lang="en-US" dirty="0" smtClean="0">
                <a:solidFill>
                  <a:srgbClr val="FF0000"/>
                </a:solidFill>
              </a:rPr>
              <a:t>boxplot(</a:t>
            </a:r>
            <a:r>
              <a:rPr lang="en-US" dirty="0" err="1" smtClean="0">
                <a:solidFill>
                  <a:srgbClr val="FF0000"/>
                </a:solidFill>
              </a:rPr>
              <a:t>sand~landuse</a:t>
            </a:r>
            <a:r>
              <a:rPr lang="en-US" dirty="0" smtClean="0">
                <a:solidFill>
                  <a:srgbClr val="FF0000"/>
                </a:solidFill>
              </a:rPr>
              <a:t>, </a:t>
            </a:r>
            <a:r>
              <a:rPr lang="en-US" dirty="0">
                <a:solidFill>
                  <a:srgbClr val="FF0000"/>
                </a:solidFill>
              </a:rPr>
              <a:t>data = sand)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78199" y="1825625"/>
            <a:ext cx="8602997" cy="4237471"/>
          </a:xfrm>
          <a:prstGeom prst="rect">
            <a:avLst/>
          </a:prstGeom>
        </p:spPr>
      </p:pic>
    </p:spTree>
    <p:extLst>
      <p:ext uri="{BB962C8B-B14F-4D97-AF65-F5344CB8AC3E}">
        <p14:creationId xmlns:p14="http://schemas.microsoft.com/office/powerpoint/2010/main" val="9070668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The Data We Use</a:t>
            </a:r>
            <a:endParaRPr lang="en-US" dirty="0"/>
          </a:p>
        </p:txBody>
      </p:sp>
      <p:sp>
        <p:nvSpPr>
          <p:cNvPr id="4" name="Content Placeholder 2"/>
          <p:cNvSpPr txBox="1">
            <a:spLocks/>
          </p:cNvSpPr>
          <p:nvPr/>
        </p:nvSpPr>
        <p:spPr>
          <a:xfrm>
            <a:off x="628650" y="1325563"/>
            <a:ext cx="7886700" cy="516784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800" b="1" dirty="0" smtClean="0"/>
              <a:t>Continuous </a:t>
            </a:r>
            <a:r>
              <a:rPr lang="en-US" sz="1800" b="1" dirty="0"/>
              <a:t>Data</a:t>
            </a:r>
            <a:r>
              <a:rPr lang="en-US" sz="1800" dirty="0"/>
              <a:t> - Any measured value. Data with a possible value between any observed range. For example, the depth </a:t>
            </a:r>
            <a:r>
              <a:rPr lang="en-US" sz="1800" dirty="0" smtClean="0"/>
              <a:t>to high </a:t>
            </a:r>
            <a:r>
              <a:rPr lang="en-US" sz="1800" dirty="0" err="1" smtClean="0"/>
              <a:t>chroma</a:t>
            </a:r>
            <a:r>
              <a:rPr lang="en-US" sz="1800" dirty="0" smtClean="0"/>
              <a:t> mottles </a:t>
            </a:r>
            <a:r>
              <a:rPr lang="en-US" sz="1800" dirty="0"/>
              <a:t>could range from </a:t>
            </a:r>
            <a:r>
              <a:rPr lang="en-US" sz="1800" dirty="0" smtClean="0"/>
              <a:t>30cm </a:t>
            </a:r>
            <a:r>
              <a:rPr lang="en-US" sz="1800" dirty="0"/>
              <a:t>to </a:t>
            </a:r>
            <a:r>
              <a:rPr lang="en-US" sz="1800" dirty="0" smtClean="0"/>
              <a:t>40cm</a:t>
            </a:r>
            <a:r>
              <a:rPr lang="en-US" sz="1800" dirty="0"/>
              <a:t>, with an infinite number of values between, limited only by the precision of the measurement device</a:t>
            </a:r>
          </a:p>
          <a:p>
            <a:pPr marL="0" indent="0">
              <a:buNone/>
            </a:pPr>
            <a:endParaRPr lang="en-US" sz="1800" b="1" dirty="0" smtClean="0"/>
          </a:p>
          <a:p>
            <a:pPr marL="0" indent="0">
              <a:buNone/>
            </a:pPr>
            <a:endParaRPr lang="en-US" sz="1800" b="1" dirty="0"/>
          </a:p>
          <a:p>
            <a:pPr marL="0" indent="0">
              <a:buNone/>
            </a:pPr>
            <a:r>
              <a:rPr lang="en-US" sz="1800" b="1" dirty="0" smtClean="0"/>
              <a:t>Discrete </a:t>
            </a:r>
            <a:r>
              <a:rPr lang="en-US" sz="1800" b="1" dirty="0"/>
              <a:t>Data</a:t>
            </a:r>
            <a:r>
              <a:rPr lang="en-US" sz="1800" dirty="0"/>
              <a:t> - Data with exact values. For example, the number of </a:t>
            </a:r>
            <a:r>
              <a:rPr lang="en-US" sz="1800" dirty="0" smtClean="0"/>
              <a:t>Red spruce </a:t>
            </a:r>
            <a:r>
              <a:rPr lang="en-US" sz="1800" dirty="0"/>
              <a:t>seedlings observed in a square meter plot, the number of legs on a dog, the presence/absence of a feature or </a:t>
            </a:r>
            <a:r>
              <a:rPr lang="en-US" sz="1800" dirty="0" smtClean="0"/>
              <a:t>phenomenon</a:t>
            </a:r>
          </a:p>
          <a:p>
            <a:pPr marL="0" indent="0">
              <a:buNone/>
            </a:pPr>
            <a:endParaRPr lang="en-US" sz="1800" dirty="0"/>
          </a:p>
          <a:p>
            <a:pPr marL="0" indent="0">
              <a:buNone/>
            </a:pPr>
            <a:endParaRPr lang="en-US" sz="1800" dirty="0"/>
          </a:p>
          <a:p>
            <a:pPr marL="0" indent="0">
              <a:buFont typeface="Arial" panose="020B0604020202020204" pitchFamily="34" charset="0"/>
              <a:buNone/>
            </a:pPr>
            <a:endParaRPr lang="en-US" sz="1800" dirty="0" smtClean="0"/>
          </a:p>
        </p:txBody>
      </p:sp>
    </p:spTree>
    <p:extLst>
      <p:ext uri="{BB962C8B-B14F-4D97-AF65-F5344CB8AC3E}">
        <p14:creationId xmlns:p14="http://schemas.microsoft.com/office/powerpoint/2010/main" val="29887431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way to get information in R studio</a:t>
            </a:r>
            <a:endParaRPr lang="en-US" dirty="0"/>
          </a:p>
        </p:txBody>
      </p:sp>
      <p:sp>
        <p:nvSpPr>
          <p:cNvPr id="3" name="Content Placeholder 2"/>
          <p:cNvSpPr>
            <a:spLocks noGrp="1"/>
          </p:cNvSpPr>
          <p:nvPr>
            <p:ph idx="1"/>
          </p:nvPr>
        </p:nvSpPr>
        <p:spPr/>
        <p:txBody>
          <a:bodyPr/>
          <a:lstStyle/>
          <a:p>
            <a:r>
              <a:rPr lang="en-US" dirty="0" smtClean="0"/>
              <a:t>As you are typing in the scripting box (upper left) – use the tab key after a command</a:t>
            </a:r>
          </a:p>
          <a:p>
            <a:endParaRPr lang="en-US" dirty="0"/>
          </a:p>
          <a:p>
            <a:endParaRPr lang="en-US" dirty="0" smtClean="0"/>
          </a:p>
          <a:p>
            <a:endParaRPr lang="en-US" dirty="0"/>
          </a:p>
          <a:p>
            <a:endParaRPr lang="en-US" dirty="0" smtClean="0"/>
          </a:p>
          <a:p>
            <a:endParaRPr lang="en-US" dirty="0"/>
          </a:p>
          <a:p>
            <a:r>
              <a:rPr lang="en-US" dirty="0" smtClean="0"/>
              <a:t>For more help – use F1</a:t>
            </a:r>
            <a:endParaRPr lang="en-US" dirty="0"/>
          </a:p>
        </p:txBody>
      </p:sp>
      <p:pic>
        <p:nvPicPr>
          <p:cNvPr id="4" name="Picture 3"/>
          <p:cNvPicPr>
            <a:picLocks noChangeAspect="1"/>
          </p:cNvPicPr>
          <p:nvPr/>
        </p:nvPicPr>
        <p:blipFill>
          <a:blip r:embed="rId3"/>
          <a:stretch>
            <a:fillRect/>
          </a:stretch>
        </p:blipFill>
        <p:spPr>
          <a:xfrm>
            <a:off x="1263362" y="2679917"/>
            <a:ext cx="6838950" cy="1695450"/>
          </a:xfrm>
          <a:prstGeom prst="rect">
            <a:avLst/>
          </a:prstGeom>
        </p:spPr>
      </p:pic>
      <p:pic>
        <p:nvPicPr>
          <p:cNvPr id="5" name="Picture 4"/>
          <p:cNvPicPr>
            <a:picLocks noChangeAspect="1"/>
          </p:cNvPicPr>
          <p:nvPr/>
        </p:nvPicPr>
        <p:blipFill>
          <a:blip r:embed="rId4"/>
          <a:stretch>
            <a:fillRect/>
          </a:stretch>
        </p:blipFill>
        <p:spPr>
          <a:xfrm>
            <a:off x="2895377" y="4793673"/>
            <a:ext cx="5206935" cy="3299114"/>
          </a:xfrm>
          <a:prstGeom prst="rect">
            <a:avLst/>
          </a:prstGeom>
        </p:spPr>
      </p:pic>
    </p:spTree>
    <p:extLst>
      <p:ext uri="{BB962C8B-B14F-4D97-AF65-F5344CB8AC3E}">
        <p14:creationId xmlns:p14="http://schemas.microsoft.com/office/powerpoint/2010/main" val="37282034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&gt;</a:t>
            </a:r>
            <a:r>
              <a:rPr lang="en-US" dirty="0" smtClean="0">
                <a:solidFill>
                  <a:srgbClr val="FF0000"/>
                </a:solidFill>
              </a:rPr>
              <a:t> ?boxplot</a:t>
            </a:r>
            <a:endParaRPr lang="en-US" dirty="0">
              <a:solidFill>
                <a:srgbClr val="FF0000"/>
              </a:solidFill>
            </a:endParaRPr>
          </a:p>
        </p:txBody>
      </p:sp>
      <p:pic>
        <p:nvPicPr>
          <p:cNvPr id="5" name="Content Placeholder 4"/>
          <p:cNvPicPr>
            <a:picLocks noGrp="1" noChangeAspect="1"/>
          </p:cNvPicPr>
          <p:nvPr>
            <p:ph idx="1"/>
          </p:nvPr>
        </p:nvPicPr>
        <p:blipFill>
          <a:blip r:embed="rId3"/>
          <a:stretch>
            <a:fillRect/>
          </a:stretch>
        </p:blipFill>
        <p:spPr>
          <a:xfrm>
            <a:off x="1193482" y="5513069"/>
            <a:ext cx="4867275" cy="1181100"/>
          </a:xfrm>
          <a:prstGeom prst="rect">
            <a:avLst/>
          </a:prstGeom>
        </p:spPr>
      </p:pic>
      <p:pic>
        <p:nvPicPr>
          <p:cNvPr id="4" name="Picture 3"/>
          <p:cNvPicPr>
            <a:picLocks noChangeAspect="1"/>
          </p:cNvPicPr>
          <p:nvPr/>
        </p:nvPicPr>
        <p:blipFill>
          <a:blip r:embed="rId4"/>
          <a:stretch>
            <a:fillRect/>
          </a:stretch>
        </p:blipFill>
        <p:spPr>
          <a:xfrm>
            <a:off x="628650" y="1412240"/>
            <a:ext cx="8131214" cy="3723640"/>
          </a:xfrm>
          <a:prstGeom prst="rect">
            <a:avLst/>
          </a:prstGeom>
        </p:spPr>
      </p:pic>
    </p:spTree>
    <p:extLst>
      <p:ext uri="{BB962C8B-B14F-4D97-AF65-F5344CB8AC3E}">
        <p14:creationId xmlns:p14="http://schemas.microsoft.com/office/powerpoint/2010/main" val="33370871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Available Resources</a:t>
            </a:r>
            <a:endParaRPr lang="en-US" dirty="0"/>
          </a:p>
        </p:txBody>
      </p:sp>
      <p:pic>
        <p:nvPicPr>
          <p:cNvPr id="5" name="Content Placeholder 4"/>
          <p:cNvPicPr>
            <a:picLocks noGrp="1" noChangeAspect="1"/>
          </p:cNvPicPr>
          <p:nvPr>
            <p:ph idx="1"/>
          </p:nvPr>
        </p:nvPicPr>
        <p:blipFill>
          <a:blip r:embed="rId3"/>
          <a:stretch>
            <a:fillRect/>
          </a:stretch>
        </p:blipFill>
        <p:spPr>
          <a:xfrm>
            <a:off x="4893631" y="4175760"/>
            <a:ext cx="3621719" cy="4351338"/>
          </a:xfrm>
          <a:prstGeom prst="rect">
            <a:avLst/>
          </a:prstGeom>
        </p:spPr>
      </p:pic>
      <p:pic>
        <p:nvPicPr>
          <p:cNvPr id="4" name="Picture 3"/>
          <p:cNvPicPr>
            <a:picLocks noChangeAspect="1"/>
          </p:cNvPicPr>
          <p:nvPr/>
        </p:nvPicPr>
        <p:blipFill>
          <a:blip r:embed="rId4"/>
          <a:stretch>
            <a:fillRect/>
          </a:stretch>
        </p:blipFill>
        <p:spPr>
          <a:xfrm>
            <a:off x="628650" y="1239593"/>
            <a:ext cx="8560785" cy="2936167"/>
          </a:xfrm>
          <a:prstGeom prst="rect">
            <a:avLst/>
          </a:prstGeom>
        </p:spPr>
      </p:pic>
    </p:spTree>
    <p:extLst>
      <p:ext uri="{BB962C8B-B14F-4D97-AF65-F5344CB8AC3E}">
        <p14:creationId xmlns:p14="http://schemas.microsoft.com/office/powerpoint/2010/main" val="40942208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available resources</a:t>
            </a:r>
            <a:endParaRPr lang="en-US" dirty="0"/>
          </a:p>
        </p:txBody>
      </p:sp>
      <p:sp>
        <p:nvSpPr>
          <p:cNvPr id="3" name="Content Placeholder 2"/>
          <p:cNvSpPr>
            <a:spLocks noGrp="1"/>
          </p:cNvSpPr>
          <p:nvPr>
            <p:ph idx="1"/>
          </p:nvPr>
        </p:nvSpPr>
        <p:spPr/>
        <p:txBody>
          <a:bodyPr/>
          <a:lstStyle/>
          <a:p>
            <a:r>
              <a:rPr lang="en-US" dirty="0" smtClean="0"/>
              <a:t>Many websites have examples that use data built into R</a:t>
            </a:r>
          </a:p>
          <a:p>
            <a:pPr lvl="1"/>
            <a:r>
              <a:rPr lang="en-US" dirty="0" smtClean="0">
                <a:hlinkClick r:id="rId3"/>
              </a:rPr>
              <a:t>Quick-R:  http</a:t>
            </a:r>
            <a:r>
              <a:rPr lang="en-US" dirty="0">
                <a:hlinkClick r:id="rId3"/>
              </a:rPr>
              <a:t>://</a:t>
            </a:r>
            <a:r>
              <a:rPr lang="en-US" dirty="0" smtClean="0">
                <a:hlinkClick r:id="rId3"/>
              </a:rPr>
              <a:t>www.statmethods.net/graphs/boxplot.html</a:t>
            </a:r>
            <a:endParaRPr lang="en-US" dirty="0" smtClean="0"/>
          </a:p>
          <a:p>
            <a:pPr lvl="1"/>
            <a:endParaRPr lang="en-US" dirty="0"/>
          </a:p>
        </p:txBody>
      </p:sp>
      <p:pic>
        <p:nvPicPr>
          <p:cNvPr id="5" name="Picture 4"/>
          <p:cNvPicPr>
            <a:picLocks noChangeAspect="1"/>
          </p:cNvPicPr>
          <p:nvPr/>
        </p:nvPicPr>
        <p:blipFill>
          <a:blip r:embed="rId4"/>
          <a:stretch>
            <a:fillRect/>
          </a:stretch>
        </p:blipFill>
        <p:spPr>
          <a:xfrm>
            <a:off x="1168717" y="2574607"/>
            <a:ext cx="6176965" cy="1235393"/>
          </a:xfrm>
          <a:prstGeom prst="rect">
            <a:avLst/>
          </a:prstGeom>
        </p:spPr>
      </p:pic>
      <p:pic>
        <p:nvPicPr>
          <p:cNvPr id="6" name="Picture 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59349" y="3810000"/>
            <a:ext cx="2986333" cy="2631757"/>
          </a:xfrm>
          <a:prstGeom prst="rect">
            <a:avLst/>
          </a:prstGeom>
        </p:spPr>
      </p:pic>
    </p:spTree>
    <p:extLst>
      <p:ext uri="{BB962C8B-B14F-4D97-AF65-F5344CB8AC3E}">
        <p14:creationId xmlns:p14="http://schemas.microsoft.com/office/powerpoint/2010/main" val="30043449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&gt;</a:t>
            </a:r>
            <a:r>
              <a:rPr lang="en-US" dirty="0">
                <a:solidFill>
                  <a:srgbClr val="FF0000"/>
                </a:solidFill>
              </a:rPr>
              <a:t>boxplot(</a:t>
            </a:r>
            <a:r>
              <a:rPr lang="en-US" dirty="0" err="1">
                <a:solidFill>
                  <a:srgbClr val="FF0000"/>
                </a:solidFill>
              </a:rPr>
              <a:t>sand~master</a:t>
            </a:r>
            <a:r>
              <a:rPr lang="en-US" dirty="0">
                <a:solidFill>
                  <a:srgbClr val="FF0000"/>
                </a:solidFill>
              </a:rPr>
              <a:t>, </a:t>
            </a:r>
            <a:r>
              <a:rPr lang="en-US" dirty="0" err="1">
                <a:solidFill>
                  <a:srgbClr val="FF0000"/>
                </a:solidFill>
              </a:rPr>
              <a:t>xlab</a:t>
            </a:r>
            <a:r>
              <a:rPr lang="en-US" dirty="0">
                <a:solidFill>
                  <a:srgbClr val="FF0000"/>
                </a:solidFill>
              </a:rPr>
              <a:t>="Master Horizon", </a:t>
            </a:r>
            <a:r>
              <a:rPr lang="en-US" dirty="0" err="1">
                <a:solidFill>
                  <a:srgbClr val="FF0000"/>
                </a:solidFill>
              </a:rPr>
              <a:t>ylab</a:t>
            </a:r>
            <a:r>
              <a:rPr lang="en-US" dirty="0">
                <a:solidFill>
                  <a:srgbClr val="FF0000"/>
                </a:solidFill>
              </a:rPr>
              <a:t>="Sand (%)", data=</a:t>
            </a:r>
            <a:r>
              <a:rPr lang="en-US" dirty="0" err="1">
                <a:solidFill>
                  <a:srgbClr val="FF0000"/>
                </a:solidFill>
              </a:rPr>
              <a:t>sand_example</a:t>
            </a:r>
            <a:r>
              <a:rPr lang="en-US" dirty="0">
                <a:solidFill>
                  <a:srgbClr val="FF0000"/>
                </a:solidFill>
              </a:rPr>
              <a:t>)</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r="-1"/>
          <a:stretch/>
        </p:blipFill>
        <p:spPr>
          <a:xfrm>
            <a:off x="1283335" y="1825625"/>
            <a:ext cx="6589153" cy="4192403"/>
          </a:xfrm>
          <a:prstGeom prst="rect">
            <a:avLst/>
          </a:prstGeom>
        </p:spPr>
      </p:pic>
    </p:spTree>
    <p:extLst>
      <p:ext uri="{BB962C8B-B14F-4D97-AF65-F5344CB8AC3E}">
        <p14:creationId xmlns:p14="http://schemas.microsoft.com/office/powerpoint/2010/main" val="16721324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Exploratory Data Analysis Using </a:t>
            </a:r>
            <a:r>
              <a:rPr lang="en-US" dirty="0" err="1" smtClean="0"/>
              <a:t>Rcmdr</a:t>
            </a:r>
            <a:endParaRPr lang="en-US" dirty="0"/>
          </a:p>
        </p:txBody>
      </p:sp>
      <p:pic>
        <p:nvPicPr>
          <p:cNvPr id="3" name="Picture 2"/>
          <p:cNvPicPr>
            <a:picLocks noChangeAspect="1"/>
          </p:cNvPicPr>
          <p:nvPr/>
        </p:nvPicPr>
        <p:blipFill>
          <a:blip r:embed="rId3"/>
          <a:stretch>
            <a:fillRect/>
          </a:stretch>
        </p:blipFill>
        <p:spPr>
          <a:xfrm>
            <a:off x="1453874" y="1175249"/>
            <a:ext cx="6260650" cy="5168005"/>
          </a:xfrm>
          <a:prstGeom prst="rect">
            <a:avLst/>
          </a:prstGeom>
        </p:spPr>
      </p:pic>
    </p:spTree>
    <p:extLst>
      <p:ext uri="{BB962C8B-B14F-4D97-AF65-F5344CB8AC3E}">
        <p14:creationId xmlns:p14="http://schemas.microsoft.com/office/powerpoint/2010/main" val="17578978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Exploratory Data Analysis Using </a:t>
            </a:r>
            <a:r>
              <a:rPr lang="en-US" dirty="0" err="1" smtClean="0"/>
              <a:t>Rcmdr</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53874" y="1175248"/>
            <a:ext cx="6260650" cy="5168005"/>
          </a:xfrm>
          <a:prstGeom prst="rect">
            <a:avLst/>
          </a:prstGeom>
        </p:spPr>
      </p:pic>
      <p:pic>
        <p:nvPicPr>
          <p:cNvPr id="6" name="Picture 5"/>
          <p:cNvPicPr>
            <a:picLocks noChangeAspect="1"/>
          </p:cNvPicPr>
          <p:nvPr/>
        </p:nvPicPr>
        <p:blipFill>
          <a:blip r:embed="rId4"/>
          <a:stretch>
            <a:fillRect/>
          </a:stretch>
        </p:blipFill>
        <p:spPr>
          <a:xfrm>
            <a:off x="1988731" y="2500811"/>
            <a:ext cx="3774115" cy="2347500"/>
          </a:xfrm>
          <a:prstGeom prst="rect">
            <a:avLst/>
          </a:prstGeom>
        </p:spPr>
      </p:pic>
      <p:pic>
        <p:nvPicPr>
          <p:cNvPr id="5" name="Picture 4"/>
          <p:cNvPicPr>
            <a:picLocks noChangeAspect="1"/>
          </p:cNvPicPr>
          <p:nvPr/>
        </p:nvPicPr>
        <p:blipFill>
          <a:blip r:embed="rId5"/>
          <a:stretch>
            <a:fillRect/>
          </a:stretch>
        </p:blipFill>
        <p:spPr>
          <a:xfrm>
            <a:off x="3341916" y="2681565"/>
            <a:ext cx="2047875" cy="1704975"/>
          </a:xfrm>
          <a:prstGeom prst="rect">
            <a:avLst/>
          </a:prstGeom>
        </p:spPr>
      </p:pic>
      <p:sp>
        <p:nvSpPr>
          <p:cNvPr id="7" name="Rectangle 6"/>
          <p:cNvSpPr/>
          <p:nvPr/>
        </p:nvSpPr>
        <p:spPr>
          <a:xfrm>
            <a:off x="2831489" y="5238622"/>
            <a:ext cx="4572000" cy="646331"/>
          </a:xfrm>
          <a:prstGeom prst="rect">
            <a:avLst/>
          </a:prstGeom>
        </p:spPr>
        <p:txBody>
          <a:bodyPr>
            <a:spAutoFit/>
          </a:bodyPr>
          <a:lstStyle/>
          <a:p>
            <a:r>
              <a:rPr lang="en-US" dirty="0">
                <a:solidFill>
                  <a:srgbClr val="FF0000"/>
                </a:solidFill>
              </a:rPr>
              <a:t>boxplot(</a:t>
            </a:r>
            <a:r>
              <a:rPr lang="en-US" dirty="0" err="1">
                <a:solidFill>
                  <a:srgbClr val="FF0000"/>
                </a:solidFill>
              </a:rPr>
              <a:t>sand~master</a:t>
            </a:r>
            <a:r>
              <a:rPr lang="en-US" dirty="0">
                <a:solidFill>
                  <a:srgbClr val="FF0000"/>
                </a:solidFill>
              </a:rPr>
              <a:t>, </a:t>
            </a:r>
            <a:r>
              <a:rPr lang="en-US" dirty="0" err="1">
                <a:solidFill>
                  <a:srgbClr val="FF0000"/>
                </a:solidFill>
              </a:rPr>
              <a:t>xlab</a:t>
            </a:r>
            <a:r>
              <a:rPr lang="en-US" dirty="0">
                <a:solidFill>
                  <a:srgbClr val="FF0000"/>
                </a:solidFill>
              </a:rPr>
              <a:t>="Master Horizon", </a:t>
            </a:r>
            <a:r>
              <a:rPr lang="en-US" dirty="0" err="1">
                <a:solidFill>
                  <a:srgbClr val="FF0000"/>
                </a:solidFill>
              </a:rPr>
              <a:t>ylab</a:t>
            </a:r>
            <a:r>
              <a:rPr lang="en-US" dirty="0">
                <a:solidFill>
                  <a:srgbClr val="FF0000"/>
                </a:solidFill>
              </a:rPr>
              <a:t>="Sand (%)", data=</a:t>
            </a:r>
            <a:r>
              <a:rPr lang="en-US" dirty="0" err="1">
                <a:solidFill>
                  <a:srgbClr val="FF0000"/>
                </a:solidFill>
              </a:rPr>
              <a:t>sand_example</a:t>
            </a:r>
            <a:r>
              <a:rPr lang="en-US" dirty="0">
                <a:solidFill>
                  <a:srgbClr val="FF0000"/>
                </a:solidFill>
              </a:rPr>
              <a:t>)</a:t>
            </a:r>
            <a:endParaRPr lang="en-US" dirty="0"/>
          </a:p>
        </p:txBody>
      </p:sp>
    </p:spTree>
    <p:extLst>
      <p:ext uri="{BB962C8B-B14F-4D97-AF65-F5344CB8AC3E}">
        <p14:creationId xmlns:p14="http://schemas.microsoft.com/office/powerpoint/2010/main" val="312731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Exploratory Data Analysis Using </a:t>
            </a:r>
            <a:r>
              <a:rPr lang="en-US" dirty="0" err="1" smtClean="0"/>
              <a:t>Rcmdr</a:t>
            </a:r>
            <a:endParaRPr lang="en-US" dirty="0"/>
          </a:p>
        </p:txBody>
      </p:sp>
      <p:pic>
        <p:nvPicPr>
          <p:cNvPr id="4" name="Picture 3"/>
          <p:cNvPicPr>
            <a:picLocks noChangeAspect="1"/>
          </p:cNvPicPr>
          <p:nvPr/>
        </p:nvPicPr>
        <p:blipFill>
          <a:blip r:embed="rId3"/>
          <a:stretch>
            <a:fillRect/>
          </a:stretch>
        </p:blipFill>
        <p:spPr>
          <a:xfrm>
            <a:off x="1752979" y="1175249"/>
            <a:ext cx="5638042" cy="5168005"/>
          </a:xfrm>
          <a:prstGeom prst="rect">
            <a:avLst/>
          </a:prstGeom>
        </p:spPr>
      </p:pic>
    </p:spTree>
    <p:extLst>
      <p:ext uri="{BB962C8B-B14F-4D97-AF65-F5344CB8AC3E}">
        <p14:creationId xmlns:p14="http://schemas.microsoft.com/office/powerpoint/2010/main" val="9419651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Summary</a:t>
            </a:r>
            <a:endParaRPr lang="en-US" dirty="0"/>
          </a:p>
        </p:txBody>
      </p:sp>
      <p:sp>
        <p:nvSpPr>
          <p:cNvPr id="8" name="Content Placeholder 2"/>
          <p:cNvSpPr>
            <a:spLocks noGrp="1"/>
          </p:cNvSpPr>
          <p:nvPr>
            <p:ph idx="1"/>
          </p:nvPr>
        </p:nvSpPr>
        <p:spPr>
          <a:xfrm>
            <a:off x="628650" y="1325563"/>
            <a:ext cx="7886700" cy="5467870"/>
          </a:xfrm>
        </p:spPr>
        <p:txBody>
          <a:bodyPr>
            <a:normAutofit/>
          </a:bodyPr>
          <a:lstStyle/>
          <a:p>
            <a:pPr marL="0" lvl="2" indent="0">
              <a:spcBef>
                <a:spcPts val="750"/>
              </a:spcBef>
              <a:buNone/>
            </a:pPr>
            <a:r>
              <a:rPr lang="en-US" sz="2100" dirty="0" smtClean="0"/>
              <a:t>Establish ODBC to NASIS:</a:t>
            </a:r>
          </a:p>
          <a:p>
            <a:pPr marL="0" lvl="2" indent="0">
              <a:spcBef>
                <a:spcPts val="750"/>
              </a:spcBef>
              <a:buNone/>
            </a:pPr>
            <a:r>
              <a:rPr lang="en-US" dirty="0">
                <a:hlinkClick r:id="rId3"/>
              </a:rPr>
              <a:t>https://r-forge.r-project.org/scm/viewvc.php/*checkout*/</a:t>
            </a:r>
            <a:r>
              <a:rPr lang="en-US" dirty="0" smtClean="0">
                <a:hlinkClick r:id="rId3"/>
              </a:rPr>
              <a:t>docs/soilDB/setup_local_nasis.html?root=aqp</a:t>
            </a:r>
            <a:r>
              <a:rPr lang="en-US" dirty="0" smtClean="0"/>
              <a:t> </a:t>
            </a:r>
          </a:p>
          <a:p>
            <a:pPr marL="0" lvl="2" indent="0">
              <a:spcBef>
                <a:spcPts val="750"/>
              </a:spcBef>
              <a:buNone/>
            </a:pPr>
            <a:endParaRPr lang="en-US" sz="1300" dirty="0" smtClean="0"/>
          </a:p>
          <a:p>
            <a:pPr marL="0" lvl="2" indent="0">
              <a:spcBef>
                <a:spcPts val="750"/>
              </a:spcBef>
              <a:buNone/>
            </a:pPr>
            <a:r>
              <a:rPr lang="en-US" sz="2100" dirty="0"/>
              <a:t>In NASIS:</a:t>
            </a:r>
          </a:p>
          <a:p>
            <a:pPr marL="628650" lvl="3" indent="-285750">
              <a:spcBef>
                <a:spcPts val="750"/>
              </a:spcBef>
            </a:pPr>
            <a:r>
              <a:rPr lang="en-US" sz="1500" dirty="0"/>
              <a:t>Ensure that your selected set contains the data you wish to examine in </a:t>
            </a:r>
            <a:r>
              <a:rPr lang="en-US" sz="1500" dirty="0" smtClean="0"/>
              <a:t>R </a:t>
            </a:r>
          </a:p>
          <a:p>
            <a:pPr marL="342900" lvl="3" indent="0">
              <a:spcBef>
                <a:spcPts val="750"/>
              </a:spcBef>
              <a:buNone/>
            </a:pPr>
            <a:endParaRPr lang="en-US" sz="1300" dirty="0"/>
          </a:p>
          <a:p>
            <a:pPr marL="0" lvl="2" indent="0">
              <a:spcBef>
                <a:spcPts val="750"/>
              </a:spcBef>
              <a:buNone/>
            </a:pPr>
            <a:r>
              <a:rPr lang="en-US" sz="2100" dirty="0" smtClean="0"/>
              <a:t>In </a:t>
            </a:r>
            <a:r>
              <a:rPr lang="en-US" sz="2100" dirty="0" err="1"/>
              <a:t>RStudio</a:t>
            </a:r>
            <a:r>
              <a:rPr lang="en-US" sz="2100" dirty="0"/>
              <a:t>:</a:t>
            </a:r>
          </a:p>
          <a:p>
            <a:pPr marL="628650" lvl="3" indent="-285750">
              <a:spcBef>
                <a:spcPts val="750"/>
              </a:spcBef>
            </a:pPr>
            <a:r>
              <a:rPr lang="en-US" sz="1500" dirty="0"/>
              <a:t>Set your working directory</a:t>
            </a:r>
          </a:p>
          <a:p>
            <a:pPr marL="628650" lvl="3" indent="-285750">
              <a:spcBef>
                <a:spcPts val="750"/>
              </a:spcBef>
            </a:pPr>
            <a:r>
              <a:rPr lang="en-US" sz="1500" dirty="0"/>
              <a:t>Install and/or load necessary </a:t>
            </a:r>
            <a:r>
              <a:rPr lang="en-US" sz="1500" dirty="0" smtClean="0"/>
              <a:t>packages (</a:t>
            </a:r>
            <a:r>
              <a:rPr lang="en-US" sz="1500" dirty="0" err="1" smtClean="0"/>
              <a:t>aqp</a:t>
            </a:r>
            <a:r>
              <a:rPr lang="en-US" sz="1500" dirty="0" smtClean="0"/>
              <a:t>, </a:t>
            </a:r>
            <a:r>
              <a:rPr lang="en-US" sz="1500" dirty="0" err="1" smtClean="0"/>
              <a:t>soilDB</a:t>
            </a:r>
            <a:r>
              <a:rPr lang="en-US" sz="1500" dirty="0" smtClean="0"/>
              <a:t>, RODBC, lattice, and </a:t>
            </a:r>
            <a:r>
              <a:rPr lang="en-US" sz="1500" dirty="0" err="1" smtClean="0"/>
              <a:t>Rcmdr</a:t>
            </a:r>
            <a:r>
              <a:rPr lang="en-US" sz="1500" dirty="0" smtClean="0"/>
              <a:t> at a minimum)</a:t>
            </a:r>
          </a:p>
          <a:p>
            <a:pPr marL="628650" lvl="3" indent="-285750">
              <a:spcBef>
                <a:spcPts val="750"/>
              </a:spcBef>
            </a:pPr>
            <a:r>
              <a:rPr lang="en-US" sz="1500" dirty="0" smtClean="0"/>
              <a:t>Update packages when necessary</a:t>
            </a:r>
          </a:p>
          <a:p>
            <a:pPr marL="628650" lvl="3" indent="-285750">
              <a:spcBef>
                <a:spcPts val="750"/>
              </a:spcBef>
            </a:pPr>
            <a:r>
              <a:rPr lang="en-US" sz="1500" dirty="0" smtClean="0"/>
              <a:t>Import data from files using the  </a:t>
            </a:r>
            <a:r>
              <a:rPr lang="en-US" sz="1500" i="1" dirty="0" err="1" smtClean="0"/>
              <a:t>read.table</a:t>
            </a:r>
            <a:r>
              <a:rPr lang="en-US" sz="1500" i="1" dirty="0" smtClean="0"/>
              <a:t> ( ) command </a:t>
            </a:r>
            <a:r>
              <a:rPr lang="en-US" sz="1500" dirty="0" smtClean="0"/>
              <a:t>or from databases using the </a:t>
            </a:r>
          </a:p>
          <a:p>
            <a:pPr marL="685800" lvl="4" indent="0">
              <a:spcBef>
                <a:spcPts val="750"/>
              </a:spcBef>
              <a:buNone/>
            </a:pPr>
            <a:r>
              <a:rPr lang="en-US" sz="1500" i="1" dirty="0" smtClean="0"/>
              <a:t>fetch ( ) command</a:t>
            </a:r>
          </a:p>
          <a:p>
            <a:pPr marL="628650" lvl="3" indent="-285750">
              <a:spcBef>
                <a:spcPts val="750"/>
              </a:spcBef>
            </a:pPr>
            <a:r>
              <a:rPr lang="en-US" sz="1500" dirty="0" smtClean="0"/>
              <a:t>Examine data structure using the </a:t>
            </a:r>
            <a:r>
              <a:rPr lang="en-US" sz="1500" i="1" dirty="0" err="1" smtClean="0"/>
              <a:t>str</a:t>
            </a:r>
            <a:r>
              <a:rPr lang="en-US" sz="1500" i="1" dirty="0" smtClean="0"/>
              <a:t> ( ) </a:t>
            </a:r>
            <a:r>
              <a:rPr lang="en-US" sz="1500" dirty="0" smtClean="0"/>
              <a:t>command</a:t>
            </a:r>
          </a:p>
          <a:p>
            <a:pPr marL="342900" lvl="3" indent="0">
              <a:spcBef>
                <a:spcPts val="750"/>
              </a:spcBef>
              <a:buNone/>
            </a:pPr>
            <a:endParaRPr lang="en-US" sz="1300" i="1" dirty="0" smtClean="0"/>
          </a:p>
          <a:p>
            <a:pPr marL="285750" lvl="2" indent="-285750">
              <a:spcBef>
                <a:spcPts val="750"/>
              </a:spcBef>
            </a:pPr>
            <a:endParaRPr lang="en-US" dirty="0" smtClean="0"/>
          </a:p>
          <a:p>
            <a:pPr marL="285750" lvl="2" indent="-285750">
              <a:spcBef>
                <a:spcPts val="750"/>
              </a:spcBef>
            </a:pPr>
            <a:endParaRPr lang="en-US" sz="1500" dirty="0" smtClean="0"/>
          </a:p>
          <a:p>
            <a:pPr marL="0" lvl="2" indent="0">
              <a:spcBef>
                <a:spcPts val="750"/>
              </a:spcBef>
              <a:buNone/>
            </a:pPr>
            <a:endParaRPr lang="en-US" sz="1300" dirty="0"/>
          </a:p>
          <a:p>
            <a:pPr marL="0" indent="0">
              <a:buNone/>
            </a:pPr>
            <a:endParaRPr lang="en-US" sz="1400" dirty="0"/>
          </a:p>
        </p:txBody>
      </p:sp>
    </p:spTree>
    <p:extLst>
      <p:ext uri="{BB962C8B-B14F-4D97-AF65-F5344CB8AC3E}">
        <p14:creationId xmlns:p14="http://schemas.microsoft.com/office/powerpoint/2010/main" val="37030907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NRCS Courses Using R</a:t>
            </a:r>
            <a:endParaRPr lang="en-US" dirty="0"/>
          </a:p>
        </p:txBody>
      </p:sp>
      <p:sp>
        <p:nvSpPr>
          <p:cNvPr id="8" name="Content Placeholder 2"/>
          <p:cNvSpPr>
            <a:spLocks noGrp="1"/>
          </p:cNvSpPr>
          <p:nvPr>
            <p:ph idx="1"/>
          </p:nvPr>
        </p:nvSpPr>
        <p:spPr>
          <a:xfrm>
            <a:off x="628650" y="1325563"/>
            <a:ext cx="7886700" cy="5467870"/>
          </a:xfrm>
        </p:spPr>
        <p:txBody>
          <a:bodyPr>
            <a:normAutofit/>
          </a:bodyPr>
          <a:lstStyle/>
          <a:p>
            <a:pPr marL="342900" lvl="3" indent="0">
              <a:spcBef>
                <a:spcPts val="750"/>
              </a:spcBef>
              <a:buNone/>
            </a:pPr>
            <a:endParaRPr lang="en-US" sz="3300" dirty="0" smtClean="0"/>
          </a:p>
          <a:p>
            <a:pPr marL="285750" lvl="2" indent="-285750">
              <a:spcBef>
                <a:spcPts val="750"/>
              </a:spcBef>
            </a:pPr>
            <a:endParaRPr lang="en-US" dirty="0" smtClean="0"/>
          </a:p>
          <a:p>
            <a:pPr marL="285750" lvl="2" indent="-285750">
              <a:spcBef>
                <a:spcPts val="750"/>
              </a:spcBef>
            </a:pPr>
            <a:endParaRPr lang="en-US" sz="1500" dirty="0" smtClean="0"/>
          </a:p>
          <a:p>
            <a:pPr marL="0" lvl="2" indent="0">
              <a:spcBef>
                <a:spcPts val="750"/>
              </a:spcBef>
              <a:buNone/>
            </a:pPr>
            <a:endParaRPr lang="en-US" sz="1300" dirty="0"/>
          </a:p>
          <a:p>
            <a:pPr marL="0" indent="0">
              <a:buNone/>
            </a:pPr>
            <a:endParaRPr lang="en-US" sz="1400" dirty="0"/>
          </a:p>
        </p:txBody>
      </p:sp>
      <p:sp>
        <p:nvSpPr>
          <p:cNvPr id="4" name="Content Placeholder 2"/>
          <p:cNvSpPr txBox="1">
            <a:spLocks/>
          </p:cNvSpPr>
          <p:nvPr/>
        </p:nvSpPr>
        <p:spPr>
          <a:xfrm>
            <a:off x="781050" y="1477963"/>
            <a:ext cx="7886700" cy="546787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spcBef>
                <a:spcPts val="750"/>
              </a:spcBef>
              <a:buFont typeface="Arial" panose="020B0604020202020204" pitchFamily="34" charset="0"/>
              <a:buNone/>
            </a:pPr>
            <a:r>
              <a:rPr lang="en-US" sz="2100" dirty="0" smtClean="0"/>
              <a:t>Currently 3 courses:</a:t>
            </a:r>
          </a:p>
          <a:p>
            <a:pPr lvl="0"/>
            <a:r>
              <a:rPr lang="en-US" dirty="0" smtClean="0"/>
              <a:t>Digital </a:t>
            </a:r>
            <a:r>
              <a:rPr lang="en-US" dirty="0"/>
              <a:t>Soil Mapping </a:t>
            </a:r>
            <a:r>
              <a:rPr lang="en-US" dirty="0" smtClean="0"/>
              <a:t>Workshop*  </a:t>
            </a:r>
          </a:p>
          <a:p>
            <a:pPr lvl="0"/>
            <a:r>
              <a:rPr lang="en-US" dirty="0" smtClean="0"/>
              <a:t>Soil Technology – Measurement and Data Evaluation</a:t>
            </a:r>
          </a:p>
          <a:p>
            <a:pPr lvl="0"/>
            <a:r>
              <a:rPr lang="en-US" dirty="0" smtClean="0"/>
              <a:t>Statistics for Soil Survey*</a:t>
            </a:r>
          </a:p>
          <a:p>
            <a:pPr lvl="0"/>
            <a:endParaRPr lang="en-US" sz="2400" dirty="0"/>
          </a:p>
          <a:p>
            <a:pPr marL="0" lvl="0" indent="0">
              <a:buNone/>
            </a:pPr>
            <a:r>
              <a:rPr lang="en-US" sz="1200" dirty="0" smtClean="0"/>
              <a:t>*New Courses</a:t>
            </a:r>
            <a:endParaRPr lang="en-US" sz="1200" dirty="0"/>
          </a:p>
          <a:p>
            <a:pPr marL="0" lvl="2" indent="0">
              <a:spcBef>
                <a:spcPts val="750"/>
              </a:spcBef>
              <a:buFont typeface="Arial" panose="020B0604020202020204" pitchFamily="34" charset="0"/>
              <a:buNone/>
            </a:pPr>
            <a:endParaRPr lang="en-US" dirty="0" smtClean="0"/>
          </a:p>
          <a:p>
            <a:pPr marL="285750" lvl="2" indent="-285750">
              <a:spcBef>
                <a:spcPts val="750"/>
              </a:spcBef>
            </a:pPr>
            <a:endParaRPr lang="en-US" dirty="0" smtClean="0"/>
          </a:p>
          <a:p>
            <a:pPr marL="0" lvl="2" indent="0">
              <a:spcBef>
                <a:spcPts val="750"/>
              </a:spcBef>
              <a:buFont typeface="Arial" panose="020B0604020202020204" pitchFamily="34" charset="0"/>
              <a:buNone/>
            </a:pPr>
            <a:endParaRPr lang="en-US" sz="1300" dirty="0" smtClean="0"/>
          </a:p>
          <a:p>
            <a:pPr marL="0" indent="0">
              <a:buFont typeface="Arial" panose="020B0604020202020204" pitchFamily="34" charset="0"/>
              <a:buNone/>
            </a:pPr>
            <a:endParaRPr lang="en-US" sz="1400" dirty="0"/>
          </a:p>
        </p:txBody>
      </p:sp>
    </p:spTree>
    <p:extLst>
      <p:ext uri="{BB962C8B-B14F-4D97-AF65-F5344CB8AC3E}">
        <p14:creationId xmlns:p14="http://schemas.microsoft.com/office/powerpoint/2010/main" val="2155991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The Data We Use</a:t>
            </a:r>
            <a:endParaRPr lang="en-US" dirty="0"/>
          </a:p>
        </p:txBody>
      </p:sp>
      <p:sp>
        <p:nvSpPr>
          <p:cNvPr id="3" name="Content Placeholder 2"/>
          <p:cNvSpPr>
            <a:spLocks noGrp="1"/>
          </p:cNvSpPr>
          <p:nvPr>
            <p:ph idx="1"/>
          </p:nvPr>
        </p:nvSpPr>
        <p:spPr>
          <a:xfrm>
            <a:off x="628650" y="1325563"/>
            <a:ext cx="7886700" cy="4574196"/>
          </a:xfrm>
        </p:spPr>
        <p:txBody>
          <a:bodyPr>
            <a:normAutofit/>
          </a:bodyPr>
          <a:lstStyle/>
          <a:p>
            <a:pPr marL="0" indent="0">
              <a:buNone/>
            </a:pPr>
            <a:r>
              <a:rPr lang="en-US" b="1" dirty="0"/>
              <a:t>Accuracy and Precision</a:t>
            </a:r>
          </a:p>
          <a:p>
            <a:pPr marL="0" indent="0">
              <a:buNone/>
            </a:pPr>
            <a:r>
              <a:rPr lang="en-US" sz="1500" u="sng" dirty="0"/>
              <a:t>Accuracy</a:t>
            </a:r>
            <a:r>
              <a:rPr lang="en-US" sz="1500" dirty="0"/>
              <a:t> - the closeness of a number to its actual value</a:t>
            </a:r>
          </a:p>
          <a:p>
            <a:pPr marL="0" indent="0">
              <a:buNone/>
            </a:pPr>
            <a:r>
              <a:rPr lang="en-US" sz="1500" u="sng" dirty="0"/>
              <a:t>Precision</a:t>
            </a:r>
            <a:r>
              <a:rPr lang="en-US" sz="1500" dirty="0"/>
              <a:t> - the closeness of repeated measurements to each </a:t>
            </a:r>
            <a:r>
              <a:rPr lang="en-US" sz="1500" dirty="0" smtClean="0"/>
              <a:t>other</a:t>
            </a:r>
          </a:p>
          <a:p>
            <a:pPr marL="0" indent="0">
              <a:buNone/>
            </a:pPr>
            <a:endParaRPr lang="en-US" dirty="0"/>
          </a:p>
          <a:p>
            <a:pPr marL="0" indent="0">
              <a:buNone/>
            </a:pPr>
            <a:r>
              <a:rPr lang="en-US" b="1" dirty="0"/>
              <a:t>Significant Figures</a:t>
            </a:r>
          </a:p>
          <a:p>
            <a:pPr marL="0" indent="0">
              <a:buNone/>
            </a:pPr>
            <a:r>
              <a:rPr lang="en-US" sz="1500" dirty="0"/>
              <a:t>The digits in a number that define the accuracy of a measurement. </a:t>
            </a:r>
            <a:endParaRPr lang="en-US" sz="1500" dirty="0" smtClean="0"/>
          </a:p>
          <a:p>
            <a:pPr marL="0" indent="0">
              <a:buNone/>
            </a:pPr>
            <a:r>
              <a:rPr lang="en-US" sz="1500" dirty="0" smtClean="0"/>
              <a:t>6 </a:t>
            </a:r>
            <a:r>
              <a:rPr lang="en-US" sz="1500" dirty="0"/>
              <a:t>cm has one significant </a:t>
            </a:r>
            <a:r>
              <a:rPr lang="en-US" sz="1500" dirty="0" smtClean="0"/>
              <a:t>digit with an </a:t>
            </a:r>
            <a:r>
              <a:rPr lang="en-US" sz="1500" dirty="0"/>
              <a:t>implied range </a:t>
            </a:r>
            <a:r>
              <a:rPr lang="en-US" sz="1500" dirty="0" smtClean="0"/>
              <a:t>of </a:t>
            </a:r>
            <a:r>
              <a:rPr lang="en-US" sz="1500" dirty="0"/>
              <a:t>1 cm. The true value lies between 5.50 and 6.49. </a:t>
            </a:r>
          </a:p>
          <a:p>
            <a:pPr marL="0" indent="0">
              <a:buNone/>
            </a:pPr>
            <a:endParaRPr lang="en-US" sz="1500" dirty="0" smtClean="0"/>
          </a:p>
          <a:p>
            <a:pPr marL="0" indent="0">
              <a:buNone/>
            </a:pPr>
            <a:r>
              <a:rPr lang="en-US" sz="1500" dirty="0" smtClean="0"/>
              <a:t>6.2 </a:t>
            </a:r>
            <a:r>
              <a:rPr lang="en-US" sz="1500" dirty="0"/>
              <a:t>cm has two significant </a:t>
            </a:r>
            <a:r>
              <a:rPr lang="en-US" sz="1500" dirty="0" smtClean="0"/>
              <a:t>digits with an </a:t>
            </a:r>
            <a:r>
              <a:rPr lang="en-US" sz="1500" dirty="0"/>
              <a:t>implied range </a:t>
            </a:r>
            <a:r>
              <a:rPr lang="en-US" sz="1500" dirty="0" smtClean="0"/>
              <a:t>of </a:t>
            </a:r>
            <a:r>
              <a:rPr lang="en-US" sz="1500" dirty="0"/>
              <a:t>0.1 cm. The true value lies between 6.150 and 6.249. </a:t>
            </a:r>
            <a:endParaRPr lang="en-US" sz="1500" dirty="0" smtClean="0"/>
          </a:p>
          <a:p>
            <a:pPr marL="0" indent="0">
              <a:buNone/>
            </a:pPr>
            <a:endParaRPr lang="en-US" sz="1500" dirty="0"/>
          </a:p>
          <a:p>
            <a:pPr marL="0" indent="0">
              <a:buNone/>
            </a:pPr>
            <a:r>
              <a:rPr lang="en-US" sz="1500" dirty="0" smtClean="0"/>
              <a:t>The </a:t>
            </a:r>
            <a:r>
              <a:rPr lang="en-US" sz="1500" dirty="0"/>
              <a:t>implied accuracy is greater for the number 6.0 cm than 6 cm.</a:t>
            </a:r>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693668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10" end="1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Resources</a:t>
            </a:r>
            <a:endParaRPr lang="en-US" dirty="0"/>
          </a:p>
        </p:txBody>
      </p:sp>
      <p:sp>
        <p:nvSpPr>
          <p:cNvPr id="3" name="Content Placeholder 2"/>
          <p:cNvSpPr>
            <a:spLocks noGrp="1"/>
          </p:cNvSpPr>
          <p:nvPr>
            <p:ph idx="1"/>
          </p:nvPr>
        </p:nvSpPr>
        <p:spPr>
          <a:xfrm>
            <a:off x="628650" y="1325563"/>
            <a:ext cx="7886700" cy="5467870"/>
          </a:xfrm>
        </p:spPr>
        <p:txBody>
          <a:bodyPr>
            <a:normAutofit fontScale="92500" lnSpcReduction="20000"/>
          </a:bodyPr>
          <a:lstStyle/>
          <a:p>
            <a:pPr marL="285750" lvl="2" indent="-285750">
              <a:spcBef>
                <a:spcPts val="750"/>
              </a:spcBef>
            </a:pPr>
            <a:r>
              <a:rPr lang="en-US" sz="2300" dirty="0" smtClean="0"/>
              <a:t>NRCS Resources for R:</a:t>
            </a:r>
          </a:p>
          <a:p>
            <a:pPr lvl="1"/>
            <a:r>
              <a:rPr lang="en-US" sz="1600" dirty="0"/>
              <a:t>Previous </a:t>
            </a:r>
            <a:r>
              <a:rPr lang="en-US" sz="1600" dirty="0" smtClean="0"/>
              <a:t>webinar </a:t>
            </a:r>
            <a:r>
              <a:rPr lang="en-US" sz="1600" dirty="0"/>
              <a:t>led by Dylan Beaudette, Stephen Roecker, and Jay </a:t>
            </a:r>
            <a:r>
              <a:rPr lang="en-US" sz="1600" dirty="0" err="1"/>
              <a:t>Skovlin</a:t>
            </a:r>
            <a:r>
              <a:rPr lang="en-US" sz="1600" dirty="0"/>
              <a:t>: </a:t>
            </a:r>
            <a:r>
              <a:rPr lang="en-US" sz="1600" dirty="0">
                <a:hlinkClick r:id="rId3"/>
              </a:rPr>
              <a:t>https://www.youtube.com/watch?v=wD9Y0Qpv5Tw</a:t>
            </a:r>
            <a:r>
              <a:rPr lang="en-US" sz="1600" dirty="0"/>
              <a:t> </a:t>
            </a:r>
          </a:p>
          <a:p>
            <a:pPr lvl="1"/>
            <a:r>
              <a:rPr lang="en-US" sz="1600" dirty="0"/>
              <a:t>NRCS Job Aids </a:t>
            </a:r>
            <a:r>
              <a:rPr lang="en-US" sz="1600" dirty="0" smtClean="0"/>
              <a:t>webpage</a:t>
            </a:r>
            <a:r>
              <a:rPr lang="en-US" sz="1600" dirty="0"/>
              <a:t>: </a:t>
            </a:r>
            <a:r>
              <a:rPr lang="en-US" sz="1600" dirty="0">
                <a:hlinkClick r:id="rId4"/>
              </a:rPr>
              <a:t>http://www.nrcs.usda.gov/wps/portal/nrcs/detail/soils/edu/ncss/?cid=nrcs142p2_054322</a:t>
            </a:r>
            <a:r>
              <a:rPr lang="en-US" sz="1600" dirty="0"/>
              <a:t> </a:t>
            </a:r>
          </a:p>
          <a:p>
            <a:pPr lvl="1"/>
            <a:r>
              <a:rPr lang="en-US" sz="1600" dirty="0" smtClean="0"/>
              <a:t>Algorithms for Quantitative </a:t>
            </a:r>
            <a:r>
              <a:rPr lang="en-US" sz="1600" dirty="0" err="1" smtClean="0"/>
              <a:t>Pedology</a:t>
            </a:r>
            <a:r>
              <a:rPr lang="en-US" sz="1600" dirty="0" smtClean="0"/>
              <a:t>: </a:t>
            </a:r>
            <a:r>
              <a:rPr lang="en-US" sz="1600" dirty="0">
                <a:hlinkClick r:id="rId5"/>
              </a:rPr>
              <a:t>http://aqp.r-forge.r-project.org/</a:t>
            </a:r>
            <a:r>
              <a:rPr lang="en-US" sz="1600" dirty="0"/>
              <a:t> </a:t>
            </a:r>
            <a:endParaRPr lang="en-US" sz="1600" dirty="0" smtClean="0"/>
          </a:p>
          <a:p>
            <a:pPr lvl="1"/>
            <a:r>
              <a:rPr lang="en-US" altLang="en-US" sz="1600" dirty="0" smtClean="0"/>
              <a:t>Working repository for R functions and workflows for processing soil and spatial data:  </a:t>
            </a:r>
            <a:r>
              <a:rPr lang="en-US" altLang="en-US" sz="1600" dirty="0" smtClean="0">
                <a:hlinkClick r:id="rId6"/>
              </a:rPr>
              <a:t>https</a:t>
            </a:r>
            <a:r>
              <a:rPr lang="en-US" altLang="en-US" sz="1600" dirty="0">
                <a:hlinkClick r:id="rId6"/>
              </a:rPr>
              <a:t>://</a:t>
            </a:r>
            <a:r>
              <a:rPr lang="en-US" altLang="en-US" sz="1600" dirty="0" smtClean="0">
                <a:hlinkClick r:id="rId6"/>
              </a:rPr>
              <a:t>github.com/ncss-tech/soil-pit</a:t>
            </a:r>
            <a:r>
              <a:rPr lang="en-US" altLang="en-US" sz="1600" dirty="0" smtClean="0"/>
              <a:t> </a:t>
            </a:r>
          </a:p>
          <a:p>
            <a:pPr lvl="1"/>
            <a:r>
              <a:rPr lang="en-US" altLang="en-US" sz="1600" dirty="0" smtClean="0"/>
              <a:t>Statistics for Soil Survey: </a:t>
            </a:r>
            <a:r>
              <a:rPr lang="en-US" sz="1600" dirty="0">
                <a:hlinkClick r:id="rId7"/>
              </a:rPr>
              <a:t>http://www2.gru.wvu.edu/~tdavello/files/stats/table_of_contents.html</a:t>
            </a:r>
            <a:endParaRPr lang="en-US" sz="1600" dirty="0"/>
          </a:p>
          <a:p>
            <a:pPr lvl="1"/>
            <a:endParaRPr lang="en-US" altLang="en-US" sz="2800" dirty="0">
              <a:latin typeface="Arial" panose="020B0604020202020204" pitchFamily="34" charset="0"/>
            </a:endParaRPr>
          </a:p>
          <a:p>
            <a:pPr marL="285750" lvl="2" indent="-285750">
              <a:spcBef>
                <a:spcPts val="750"/>
              </a:spcBef>
            </a:pPr>
            <a:r>
              <a:rPr lang="en-US" sz="2300" dirty="0" smtClean="0"/>
              <a:t>Additional Resources for Learning R:</a:t>
            </a:r>
          </a:p>
          <a:p>
            <a:pPr lvl="1"/>
            <a:r>
              <a:rPr lang="en-US" sz="1600" dirty="0">
                <a:hlinkClick r:id="rId8"/>
              </a:rPr>
              <a:t>https://cran.r-project.org/doc/manuals/R-intro.pdf</a:t>
            </a:r>
            <a:r>
              <a:rPr lang="en-US" sz="1600" dirty="0"/>
              <a:t> </a:t>
            </a:r>
          </a:p>
          <a:p>
            <a:pPr lvl="1"/>
            <a:r>
              <a:rPr lang="en-US" sz="1600" dirty="0">
                <a:hlinkClick r:id="rId9"/>
              </a:rPr>
              <a:t>http://www.statmethods.net/</a:t>
            </a:r>
            <a:endParaRPr lang="en-US" sz="1600" dirty="0"/>
          </a:p>
          <a:p>
            <a:pPr lvl="1"/>
            <a:r>
              <a:rPr lang="en-US" sz="1600" dirty="0">
                <a:hlinkClick r:id="rId10"/>
              </a:rPr>
              <a:t>http://www.gardenersown.co.uk/Education/Lectures/R/index.htm#inputting_data</a:t>
            </a:r>
            <a:endParaRPr lang="en-US" sz="1600" dirty="0"/>
          </a:p>
          <a:p>
            <a:pPr lvl="1"/>
            <a:r>
              <a:rPr lang="en-US" sz="1600" dirty="0">
                <a:hlinkClick r:id="rId11"/>
              </a:rPr>
              <a:t>http://ww2.coastal.edu/kingw/statistics/R-tutorials/</a:t>
            </a:r>
            <a:r>
              <a:rPr lang="en-US" sz="1600" dirty="0"/>
              <a:t> </a:t>
            </a:r>
            <a:endParaRPr lang="en-US" sz="1600" dirty="0" smtClean="0"/>
          </a:p>
          <a:p>
            <a:pPr lvl="1"/>
            <a:r>
              <a:rPr lang="en-US" sz="1600" dirty="0">
                <a:hlinkClick r:id="rId12"/>
              </a:rPr>
              <a:t>http://geog.uoregon.edu/geogr/topics</a:t>
            </a:r>
            <a:r>
              <a:rPr lang="en-US" sz="1600" dirty="0" smtClean="0">
                <a:hlinkClick r:id="rId12"/>
              </a:rPr>
              <a:t>/</a:t>
            </a:r>
            <a:endParaRPr lang="en-US" sz="1600" dirty="0" smtClean="0"/>
          </a:p>
          <a:p>
            <a:pPr lvl="1"/>
            <a:r>
              <a:rPr lang="en-US" sz="1600" u="sng" dirty="0">
                <a:hlinkClick r:id="rId13"/>
              </a:rPr>
              <a:t>http://wiki.stdout.org/rcookbook</a:t>
            </a:r>
            <a:r>
              <a:rPr lang="en-US" sz="1600" u="sng" dirty="0" smtClean="0">
                <a:hlinkClick r:id="rId13"/>
              </a:rPr>
              <a:t>/</a:t>
            </a:r>
            <a:endParaRPr lang="en-US" sz="1600" u="sng" dirty="0" smtClean="0"/>
          </a:p>
          <a:p>
            <a:pPr lvl="1"/>
            <a:r>
              <a:rPr lang="en-US" sz="1600" u="sng" dirty="0">
                <a:hlinkClick r:id="rId14"/>
              </a:rPr>
              <a:t>http://www.r-tutor.com/</a:t>
            </a:r>
            <a:endParaRPr lang="en-US" sz="1600" dirty="0" smtClean="0"/>
          </a:p>
          <a:p>
            <a:pPr lvl="1"/>
            <a:r>
              <a:rPr lang="en-US" sz="1600" dirty="0" smtClean="0">
                <a:hlinkClick r:id="rId15"/>
              </a:rPr>
              <a:t>http</a:t>
            </a:r>
            <a:r>
              <a:rPr lang="en-US" sz="1600" dirty="0">
                <a:hlinkClick r:id="rId15"/>
              </a:rPr>
              <a:t>://</a:t>
            </a:r>
            <a:r>
              <a:rPr lang="en-US" sz="1600" dirty="0" smtClean="0">
                <a:hlinkClick r:id="rId15"/>
              </a:rPr>
              <a:t>www.burns-stat.com/pages/tutorials.html</a:t>
            </a:r>
            <a:r>
              <a:rPr lang="en-US" sz="1600" dirty="0" smtClean="0"/>
              <a:t> </a:t>
            </a:r>
            <a:endParaRPr lang="en-US" sz="1600" dirty="0"/>
          </a:p>
          <a:p>
            <a:pPr marL="628650" lvl="3" indent="-285750">
              <a:spcBef>
                <a:spcPts val="750"/>
              </a:spcBef>
            </a:pPr>
            <a:endParaRPr lang="en-US" sz="1550" dirty="0" smtClean="0"/>
          </a:p>
          <a:p>
            <a:pPr marL="285750" lvl="2" indent="-285750">
              <a:spcBef>
                <a:spcPts val="750"/>
              </a:spcBef>
            </a:pPr>
            <a:endParaRPr lang="en-US" dirty="0" smtClean="0"/>
          </a:p>
          <a:p>
            <a:pPr marL="342900" lvl="3" indent="0">
              <a:spcBef>
                <a:spcPts val="750"/>
              </a:spcBef>
              <a:buNone/>
            </a:pPr>
            <a:r>
              <a:rPr lang="en-US" dirty="0"/>
              <a:t>	</a:t>
            </a:r>
            <a:endParaRPr lang="en-US" sz="1400" dirty="0"/>
          </a:p>
        </p:txBody>
      </p:sp>
    </p:spTree>
    <p:extLst>
      <p:ext uri="{BB962C8B-B14F-4D97-AF65-F5344CB8AC3E}">
        <p14:creationId xmlns:p14="http://schemas.microsoft.com/office/powerpoint/2010/main" val="2794250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Preparing Data for Use in R</a:t>
            </a:r>
            <a:endParaRPr lang="en-US" dirty="0"/>
          </a:p>
        </p:txBody>
      </p:sp>
      <p:sp>
        <p:nvSpPr>
          <p:cNvPr id="3" name="Content Placeholder 2"/>
          <p:cNvSpPr>
            <a:spLocks noGrp="1"/>
          </p:cNvSpPr>
          <p:nvPr>
            <p:ph idx="1"/>
          </p:nvPr>
        </p:nvSpPr>
        <p:spPr>
          <a:xfrm>
            <a:off x="628650" y="1325563"/>
            <a:ext cx="7886700" cy="5167842"/>
          </a:xfrm>
        </p:spPr>
        <p:txBody>
          <a:bodyPr>
            <a:normAutofit/>
          </a:bodyPr>
          <a:lstStyle/>
          <a:p>
            <a:pPr marL="0" indent="0">
              <a:buNone/>
            </a:pPr>
            <a:r>
              <a:rPr lang="en-US" dirty="0" smtClean="0"/>
              <a:t>Think 1 record/observation per row with 1 or more comma delimited attributes and the first row as a header.</a:t>
            </a:r>
          </a:p>
          <a:p>
            <a:pPr marL="0" indent="0">
              <a:buNone/>
            </a:pPr>
            <a:endParaRPr lang="en-US" dirty="0" smtClean="0"/>
          </a:p>
          <a:p>
            <a:pPr marL="0" indent="0">
              <a:buNone/>
            </a:pPr>
            <a:r>
              <a:rPr lang="en-US" dirty="0" smtClean="0"/>
              <a:t>Example of georeferenced soil observations and associated GIS data suitable for use in R:</a:t>
            </a:r>
            <a:endParaRPr lang="en-US" dirty="0"/>
          </a:p>
          <a:p>
            <a:pPr marL="0" indent="0">
              <a:buNone/>
            </a:pPr>
            <a:endParaRPr lang="en-US" dirty="0"/>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8049" y="3339934"/>
            <a:ext cx="8547902" cy="2656987"/>
          </a:xfrm>
          <a:prstGeom prst="rect">
            <a:avLst/>
          </a:prstGeom>
          <a:ln>
            <a:solidFill>
              <a:schemeClr val="tx1"/>
            </a:solidFill>
          </a:ln>
        </p:spPr>
      </p:pic>
    </p:spTree>
    <p:extLst>
      <p:ext uri="{BB962C8B-B14F-4D97-AF65-F5344CB8AC3E}">
        <p14:creationId xmlns:p14="http://schemas.microsoft.com/office/powerpoint/2010/main" val="36527978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The Data We Use</a:t>
            </a:r>
            <a:endParaRPr lang="en-US" dirty="0"/>
          </a:p>
        </p:txBody>
      </p:sp>
      <p:pic>
        <p:nvPicPr>
          <p:cNvPr id="4" name="Content Placeholder 3"/>
          <p:cNvPicPr>
            <a:picLocks noGrp="1" noChangeAspect="1"/>
          </p:cNvPicPr>
          <p:nvPr>
            <p:ph idx="1"/>
          </p:nvPr>
        </p:nvPicPr>
        <p:blipFill>
          <a:blip r:embed="rId3"/>
          <a:stretch>
            <a:fillRect/>
          </a:stretch>
        </p:blipFill>
        <p:spPr>
          <a:xfrm>
            <a:off x="741384" y="1849639"/>
            <a:ext cx="8113734" cy="4345223"/>
          </a:xfrm>
          <a:prstGeom prst="rect">
            <a:avLst/>
          </a:prstGeom>
        </p:spPr>
      </p:pic>
      <p:sp>
        <p:nvSpPr>
          <p:cNvPr id="5" name="Rectangle 4"/>
          <p:cNvSpPr/>
          <p:nvPr/>
        </p:nvSpPr>
        <p:spPr>
          <a:xfrm>
            <a:off x="741384" y="1325563"/>
            <a:ext cx="7886700" cy="415498"/>
          </a:xfrm>
          <a:prstGeom prst="rect">
            <a:avLst/>
          </a:prstGeom>
        </p:spPr>
        <p:txBody>
          <a:bodyPr wrap="square">
            <a:spAutoFit/>
          </a:bodyPr>
          <a:lstStyle/>
          <a:p>
            <a:r>
              <a:rPr lang="en-US" sz="2100" dirty="0"/>
              <a:t>Example of </a:t>
            </a:r>
            <a:r>
              <a:rPr lang="en-US" sz="2100" dirty="0" smtClean="0"/>
              <a:t>subset of soil horizon data suitable for use </a:t>
            </a:r>
            <a:r>
              <a:rPr lang="en-US" sz="2100" dirty="0"/>
              <a:t>in </a:t>
            </a:r>
            <a:r>
              <a:rPr lang="en-US" sz="2100" dirty="0" smtClean="0"/>
              <a:t>R:</a:t>
            </a:r>
            <a:endParaRPr lang="en-US" sz="2100" dirty="0"/>
          </a:p>
        </p:txBody>
      </p:sp>
    </p:spTree>
    <p:extLst>
      <p:ext uri="{BB962C8B-B14F-4D97-AF65-F5344CB8AC3E}">
        <p14:creationId xmlns:p14="http://schemas.microsoft.com/office/powerpoint/2010/main" val="2934467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0"/>
            <a:ext cx="7886700" cy="1325563"/>
          </a:xfrm>
        </p:spPr>
        <p:txBody>
          <a:bodyPr/>
          <a:lstStyle/>
          <a:p>
            <a:pPr algn="ctr"/>
            <a:r>
              <a:rPr lang="en-US" dirty="0" smtClean="0"/>
              <a:t>The Data We Use…</a:t>
            </a:r>
            <a:endParaRPr lang="en-US" dirty="0"/>
          </a:p>
        </p:txBody>
      </p:sp>
      <p:sp>
        <p:nvSpPr>
          <p:cNvPr id="3" name="Content Placeholder 2"/>
          <p:cNvSpPr>
            <a:spLocks noGrp="1"/>
          </p:cNvSpPr>
          <p:nvPr>
            <p:ph idx="1"/>
          </p:nvPr>
        </p:nvSpPr>
        <p:spPr>
          <a:xfrm>
            <a:off x="628650" y="1325563"/>
            <a:ext cx="7886700" cy="5167842"/>
          </a:xfrm>
        </p:spPr>
        <p:txBody>
          <a:bodyPr>
            <a:normAutofit/>
          </a:bodyPr>
          <a:lstStyle/>
          <a:p>
            <a:r>
              <a:rPr lang="en-US" dirty="0" smtClean="0"/>
              <a:t>Are complex, have one to many relationships</a:t>
            </a:r>
          </a:p>
          <a:p>
            <a:r>
              <a:rPr lang="en-US" dirty="0" smtClean="0"/>
              <a:t>Are sometimes stored in multiple databases and formats</a:t>
            </a:r>
          </a:p>
          <a:p>
            <a:r>
              <a:rPr lang="en-US" dirty="0" smtClean="0"/>
              <a:t>Are tabular and spatial</a:t>
            </a:r>
          </a:p>
          <a:p>
            <a:r>
              <a:rPr lang="en-US" dirty="0" smtClean="0"/>
              <a:t>Often contain outliers and nonlinear distributions</a:t>
            </a:r>
          </a:p>
          <a:p>
            <a:r>
              <a:rPr lang="en-US" dirty="0" smtClean="0"/>
              <a:t>Require tacit knowledge for data analysis</a:t>
            </a:r>
          </a:p>
          <a:p>
            <a:pPr marL="0" indent="0">
              <a:buNone/>
            </a:pPr>
            <a:endParaRPr lang="en-US" dirty="0" smtClean="0"/>
          </a:p>
          <a:p>
            <a:pPr marL="0" indent="0">
              <a:buNone/>
            </a:pPr>
            <a:r>
              <a:rPr lang="en-US" dirty="0" smtClean="0"/>
              <a:t>Quantifiable, repeatable data analysis is needed to populate soil survey data. R, in conjunction with other software, is an invaluable tool for achieving this level of analysis. </a:t>
            </a:r>
          </a:p>
          <a:p>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1337360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5871</TotalTime>
  <Words>4712</Words>
  <Application>Microsoft Office PowerPoint</Application>
  <PresentationFormat>On-screen Show (4:3)</PresentationFormat>
  <Paragraphs>597</Paragraphs>
  <Slides>60</Slides>
  <Notes>60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Times New Roman</vt:lpstr>
      <vt:lpstr>Office Theme</vt:lpstr>
      <vt:lpstr>Statistics for MLRA  Soil Survey</vt:lpstr>
      <vt:lpstr>Statistics for MLRA Soil Survey</vt:lpstr>
      <vt:lpstr>Statistics for MLRA Soil Survey</vt:lpstr>
      <vt:lpstr>The Data We Use</vt:lpstr>
      <vt:lpstr>The Data We Use</vt:lpstr>
      <vt:lpstr>The Data We Use</vt:lpstr>
      <vt:lpstr>Preparing Data for Use in R</vt:lpstr>
      <vt:lpstr>The Data We Use</vt:lpstr>
      <vt:lpstr>The Data We Use…</vt:lpstr>
      <vt:lpstr>R GUI</vt:lpstr>
      <vt:lpstr>R GUI</vt:lpstr>
      <vt:lpstr>RStudio</vt:lpstr>
      <vt:lpstr>RStudio</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Rstudio – Installing Packages</vt:lpstr>
      <vt:lpstr>Rstudio – Installing Packages</vt:lpstr>
      <vt:lpstr>Rstudio Applications for Soil Survey</vt:lpstr>
      <vt:lpstr>Rstudio Applications for Soil Survey</vt:lpstr>
      <vt:lpstr>Rstudio Applications for Soil Survey</vt:lpstr>
      <vt:lpstr>Rstudio Applications for Soil Survey</vt:lpstr>
      <vt:lpstr>Rstudio Applications for Soil Survey</vt:lpstr>
      <vt:lpstr>Suggested NASIS Queries for Data Extraction</vt:lpstr>
      <vt:lpstr>Explore Your Data With R</vt:lpstr>
      <vt:lpstr>Explore Data</vt:lpstr>
      <vt:lpstr>Prep data (get it ready for R)</vt:lpstr>
      <vt:lpstr>Prep Data for R – create in Excel and save as csv (comma separated)</vt:lpstr>
      <vt:lpstr>In R studio: Import sand_example.csv</vt:lpstr>
      <vt:lpstr>This will create and execute a command in the console window</vt:lpstr>
      <vt:lpstr>Now we can explore the dataset and any individual variable</vt:lpstr>
      <vt:lpstr>&gt; summary(sand) </vt:lpstr>
      <vt:lpstr>&gt; summary(sand$sand) </vt:lpstr>
      <vt:lpstr>Refer to a specific column with $ &gt;hist(sand$sand) </vt:lpstr>
      <vt:lpstr>Refer to a specific column with $ &gt;hist(sand$sand) </vt:lpstr>
      <vt:lpstr>Can we modify this to tell us more &gt;?help</vt:lpstr>
      <vt:lpstr>PowerPoint Presentation</vt:lpstr>
      <vt:lpstr>Boxplots</vt:lpstr>
      <vt:lpstr>&gt; boxplot(sand~master, data = sand)</vt:lpstr>
      <vt:lpstr>&gt; boxplot(sand~landuse, data = sand)</vt:lpstr>
      <vt:lpstr>Another way to get information in R studio</vt:lpstr>
      <vt:lpstr>&gt; ?boxplot</vt:lpstr>
      <vt:lpstr>Use Available Resources</vt:lpstr>
      <vt:lpstr>Use available resources</vt:lpstr>
      <vt:lpstr>&gt;boxplot(sand~master, xlab="Master Horizon", ylab="Sand (%)", data=sand_example)</vt:lpstr>
      <vt:lpstr>Exploratory Data Analysis Using Rcmdr</vt:lpstr>
      <vt:lpstr>Exploratory Data Analysis Using Rcmdr</vt:lpstr>
      <vt:lpstr>Exploratory Data Analysis Using Rcmdr</vt:lpstr>
      <vt:lpstr>Summary</vt:lpstr>
      <vt:lpstr>NRCS Courses Using R</vt:lpstr>
      <vt:lpstr>Resources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for MLRA Soil Survey</dc:title>
  <dc:creator>D Avello, Tom - NRCS, Morgantown, WV</dc:creator>
  <cp:lastModifiedBy>Roecker, Stephen - NRCS, Indianapolis, IN</cp:lastModifiedBy>
  <cp:revision>253</cp:revision>
  <cp:lastPrinted>2015-10-20T13:39:03Z</cp:lastPrinted>
  <dcterms:created xsi:type="dcterms:W3CDTF">2015-09-28T16:42:18Z</dcterms:created>
  <dcterms:modified xsi:type="dcterms:W3CDTF">2016-03-04T14:24:45Z</dcterms:modified>
</cp:coreProperties>
</file>